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87" r:id="rId3"/>
    <p:sldId id="308" r:id="rId4"/>
    <p:sldId id="320" r:id="rId5"/>
    <p:sldId id="329" r:id="rId6"/>
    <p:sldId id="354" r:id="rId7"/>
    <p:sldId id="340" r:id="rId8"/>
    <p:sldId id="342" r:id="rId9"/>
    <p:sldId id="346" r:id="rId10"/>
    <p:sldId id="347" r:id="rId11"/>
    <p:sldId id="339" r:id="rId12"/>
    <p:sldId id="363" r:id="rId13"/>
    <p:sldId id="325" r:id="rId14"/>
    <p:sldId id="36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4">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2278F"/>
    <a:srgbClr val="D76A2D"/>
    <a:srgbClr val="350036"/>
    <a:srgbClr val="E8A884"/>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3" autoAdjust="0"/>
    <p:restoredTop sz="93883" autoAdjust="0"/>
  </p:normalViewPr>
  <p:slideViewPr>
    <p:cSldViewPr>
      <p:cViewPr varScale="1">
        <p:scale>
          <a:sx n="56" d="100"/>
          <a:sy n="56" d="100"/>
        </p:scale>
        <p:origin x="1616" y="48"/>
      </p:cViewPr>
      <p:guideLst>
        <p:guide orient="horz" pos="774"/>
        <p:guide/>
      </p:guideLst>
    </p:cSldViewPr>
  </p:slideViewPr>
  <p:notesTextViewPr>
    <p:cViewPr>
      <p:scale>
        <a:sx n="1" d="1"/>
        <a:sy n="1" d="1"/>
      </p:scale>
      <p:origin x="0" y="0"/>
    </p:cViewPr>
  </p:notesTextViewPr>
  <p:sorterViewPr>
    <p:cViewPr>
      <p:scale>
        <a:sx n="100" d="100"/>
        <a:sy n="100" d="100"/>
      </p:scale>
      <p:origin x="0" y="660"/>
    </p:cViewPr>
  </p:sorter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5687E-A8FE-46C5-B4B3-992AE5D7343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D0AE08F-A225-4800-BA0D-DB0E5B3C4427}">
      <dgm:prSet phldrT="[Text]" custT="1"/>
      <dgm:spPr>
        <a:solidFill>
          <a:srgbClr val="D76A2D"/>
        </a:solidFill>
      </dgm:spPr>
      <dgm:t>
        <a:bodyPr/>
        <a:lstStyle/>
        <a:p>
          <a:r>
            <a:rPr lang="en-US" sz="1600" b="1" dirty="0">
              <a:solidFill>
                <a:schemeClr val="bg1"/>
              </a:solidFill>
              <a:latin typeface="Tw Cen MT" panose="020B0602020104020603" pitchFamily="34" charset="0"/>
            </a:rPr>
            <a:t>LISTEN: GATHER INFORMATION</a:t>
          </a:r>
          <a:endParaRPr lang="en-US" sz="1600" i="1" dirty="0">
            <a:latin typeface="Garamond" panose="02020404030301010803" pitchFamily="18" charset="0"/>
            <a:cs typeface="Times New Roman" panose="02020603050405020304" pitchFamily="18" charset="0"/>
          </a:endParaRPr>
        </a:p>
      </dgm:t>
    </dgm:pt>
    <dgm:pt modelId="{8BBD2257-D287-4388-B94C-1D39CCAA12E9}" type="parTrans" cxnId="{6CC699C6-5327-44EC-82E7-0A48DA44AEF9}">
      <dgm:prSet/>
      <dgm:spPr/>
      <dgm:t>
        <a:bodyPr/>
        <a:lstStyle/>
        <a:p>
          <a:endParaRPr lang="en-US"/>
        </a:p>
      </dgm:t>
    </dgm:pt>
    <dgm:pt modelId="{8EFDF17D-0169-4DBE-91EE-6AA77A7DE689}" type="sibTrans" cxnId="{6CC699C6-5327-44EC-82E7-0A48DA44AEF9}">
      <dgm:prSet/>
      <dgm:spPr/>
      <dgm:t>
        <a:bodyPr/>
        <a:lstStyle/>
        <a:p>
          <a:endParaRPr lang="en-US"/>
        </a:p>
      </dgm:t>
    </dgm:pt>
    <dgm:pt modelId="{709CFD00-7D39-4962-87BB-1A06EC6C11CE}">
      <dgm:prSet phldrT="[Text]" custT="1"/>
      <dgm:spPr>
        <a:solidFill>
          <a:srgbClr val="D76A2D"/>
        </a:solidFill>
      </dgm:spPr>
      <dgm:t>
        <a:bodyPr/>
        <a:lstStyle/>
        <a:p>
          <a:r>
            <a:rPr lang="en-US" sz="1600" b="1" dirty="0">
              <a:latin typeface="Tw Cen MT" panose="020B0602020104020603" pitchFamily="34" charset="0"/>
            </a:rPr>
            <a:t>CREATE: DRAFT &amp; REVIEW RECOMMENDATIONS</a:t>
          </a:r>
          <a:endParaRPr lang="en-US" sz="1600" i="1" dirty="0">
            <a:latin typeface="Garamond" panose="02020404030301010803" pitchFamily="18" charset="0"/>
          </a:endParaRPr>
        </a:p>
      </dgm:t>
    </dgm:pt>
    <dgm:pt modelId="{2C3E65CD-CAC4-470B-822B-C631D39FF477}" type="parTrans" cxnId="{6E7370AE-D7C2-4639-B28D-6BE428DD14FB}">
      <dgm:prSet/>
      <dgm:spPr/>
      <dgm:t>
        <a:bodyPr/>
        <a:lstStyle/>
        <a:p>
          <a:endParaRPr lang="en-US"/>
        </a:p>
      </dgm:t>
    </dgm:pt>
    <dgm:pt modelId="{6CA1F2F9-5CEF-4075-9A48-D16776DF6B64}" type="sibTrans" cxnId="{6E7370AE-D7C2-4639-B28D-6BE428DD14FB}">
      <dgm:prSet/>
      <dgm:spPr/>
      <dgm:t>
        <a:bodyPr/>
        <a:lstStyle/>
        <a:p>
          <a:endParaRPr lang="en-US"/>
        </a:p>
      </dgm:t>
    </dgm:pt>
    <dgm:pt modelId="{FF64E204-0E8C-4FB6-A4DD-950FE4189667}">
      <dgm:prSet custT="1"/>
      <dgm:spPr>
        <a:solidFill>
          <a:srgbClr val="D76A2D"/>
        </a:solidFill>
      </dgm:spPr>
      <dgm:t>
        <a:bodyPr/>
        <a:lstStyle/>
        <a:p>
          <a:r>
            <a:rPr lang="en-US" sz="1600" b="1" dirty="0">
              <a:latin typeface="Tw Cen MT" panose="020B0602020104020603" pitchFamily="34" charset="0"/>
            </a:rPr>
            <a:t>DELIVER: FINALIZE &amp; IMPLEMENT PLAN</a:t>
          </a:r>
          <a:endParaRPr lang="en-US" sz="1600" i="1" dirty="0">
            <a:latin typeface="Garamond" panose="02020404030301010803" pitchFamily="18" charset="0"/>
          </a:endParaRPr>
        </a:p>
      </dgm:t>
    </dgm:pt>
    <dgm:pt modelId="{30C36AD6-9400-4FD0-A028-4A35F0397C15}" type="parTrans" cxnId="{6D1F1B55-A9BF-4A8E-85FF-69E51D88EB6E}">
      <dgm:prSet/>
      <dgm:spPr/>
      <dgm:t>
        <a:bodyPr/>
        <a:lstStyle/>
        <a:p>
          <a:endParaRPr lang="en-US"/>
        </a:p>
      </dgm:t>
    </dgm:pt>
    <dgm:pt modelId="{D519FA3C-BD70-44DC-9A86-C21524DD33F8}" type="sibTrans" cxnId="{6D1F1B55-A9BF-4A8E-85FF-69E51D88EB6E}">
      <dgm:prSet/>
      <dgm:spPr/>
      <dgm:t>
        <a:bodyPr/>
        <a:lstStyle/>
        <a:p>
          <a:endParaRPr lang="en-US"/>
        </a:p>
      </dgm:t>
    </dgm:pt>
    <dgm:pt modelId="{02FDD96E-D6E9-4E67-8E65-E7DCB394ADBD}">
      <dgm:prSet custT="1"/>
      <dgm:spPr>
        <a:solidFill>
          <a:schemeClr val="tx1">
            <a:lumMod val="50000"/>
            <a:lumOff val="50000"/>
          </a:schemeClr>
        </a:solidFill>
      </dgm:spPr>
      <dgm:t>
        <a:bodyPr/>
        <a:lstStyle/>
        <a:p>
          <a:r>
            <a:rPr lang="en-US" sz="1300" dirty="0"/>
            <a:t>Workshops, Surveys,  Steering Committee Involvement, </a:t>
          </a:r>
          <a:br>
            <a:rPr lang="en-US" sz="1300" dirty="0"/>
          </a:br>
          <a:r>
            <a:rPr lang="en-US" sz="1300" dirty="0"/>
            <a:t>“Field  work” (community walks)</a:t>
          </a:r>
        </a:p>
      </dgm:t>
    </dgm:pt>
    <dgm:pt modelId="{3FA43A1B-27C7-4A9B-A408-CAAE8806BE0D}" type="parTrans" cxnId="{75336959-3BA6-4491-AE3E-207A4DBF734C}">
      <dgm:prSet/>
      <dgm:spPr/>
      <dgm:t>
        <a:bodyPr/>
        <a:lstStyle/>
        <a:p>
          <a:endParaRPr lang="en-US"/>
        </a:p>
      </dgm:t>
    </dgm:pt>
    <dgm:pt modelId="{F7A5D4C6-9D24-4F3F-BA69-E22971E7C0EC}" type="sibTrans" cxnId="{75336959-3BA6-4491-AE3E-207A4DBF734C}">
      <dgm:prSet/>
      <dgm:spPr/>
      <dgm:t>
        <a:bodyPr/>
        <a:lstStyle/>
        <a:p>
          <a:endParaRPr lang="en-US"/>
        </a:p>
      </dgm:t>
    </dgm:pt>
    <dgm:pt modelId="{31AA0052-E2BC-4851-B75D-0D230932E110}">
      <dgm:prSet custT="1"/>
      <dgm:spPr>
        <a:solidFill>
          <a:schemeClr val="tx1">
            <a:lumMod val="50000"/>
            <a:lumOff val="50000"/>
          </a:schemeClr>
        </a:solidFill>
      </dgm:spPr>
      <dgm:t>
        <a:bodyPr/>
        <a:lstStyle/>
        <a:p>
          <a:r>
            <a:rPr lang="en-US" sz="1300" dirty="0"/>
            <a:t>DOP Drafts, City Agency  Involvement, </a:t>
          </a:r>
          <a:br>
            <a:rPr lang="en-US" sz="1300" dirty="0"/>
          </a:br>
          <a:r>
            <a:rPr lang="en-US" sz="1300" dirty="0"/>
            <a:t>Steering Committee Involvement, Workshops</a:t>
          </a:r>
        </a:p>
      </dgm:t>
    </dgm:pt>
    <dgm:pt modelId="{6166FD14-7B7B-4E9F-B2D2-938762E84C36}" type="parTrans" cxnId="{E03603A1-21D1-468F-A7F8-D7E852591C3F}">
      <dgm:prSet/>
      <dgm:spPr/>
      <dgm:t>
        <a:bodyPr/>
        <a:lstStyle/>
        <a:p>
          <a:endParaRPr lang="en-US"/>
        </a:p>
      </dgm:t>
    </dgm:pt>
    <dgm:pt modelId="{2B8E60EB-0D50-47B8-B4C1-B58FB73890E7}" type="sibTrans" cxnId="{E03603A1-21D1-468F-A7F8-D7E852591C3F}">
      <dgm:prSet/>
      <dgm:spPr/>
      <dgm:t>
        <a:bodyPr/>
        <a:lstStyle/>
        <a:p>
          <a:endParaRPr lang="en-US"/>
        </a:p>
      </dgm:t>
    </dgm:pt>
    <dgm:pt modelId="{8B93EBD9-F658-4670-AD4D-9E79090D5269}">
      <dgm:prSet custT="1"/>
      <dgm:spPr>
        <a:solidFill>
          <a:schemeClr val="tx1">
            <a:lumMod val="50000"/>
            <a:lumOff val="50000"/>
          </a:schemeClr>
        </a:solidFill>
      </dgm:spPr>
      <dgm:t>
        <a:bodyPr/>
        <a:lstStyle/>
        <a:p>
          <a:r>
            <a:rPr lang="en-US" sz="1300" dirty="0"/>
            <a:t>DOP Finalizes , Shares with Community, Presents to Planning Commission, Implements</a:t>
          </a:r>
        </a:p>
      </dgm:t>
    </dgm:pt>
    <dgm:pt modelId="{68D3DE84-078C-40E5-BC61-4DA7D982D4B3}" type="parTrans" cxnId="{2FD4D3A9-7F52-4DB5-B59A-A2E80A4E85C0}">
      <dgm:prSet/>
      <dgm:spPr/>
      <dgm:t>
        <a:bodyPr/>
        <a:lstStyle/>
        <a:p>
          <a:endParaRPr lang="en-US"/>
        </a:p>
      </dgm:t>
    </dgm:pt>
    <dgm:pt modelId="{9C1761C8-DCFB-4303-8B10-C4E50F066352}" type="sibTrans" cxnId="{2FD4D3A9-7F52-4DB5-B59A-A2E80A4E85C0}">
      <dgm:prSet/>
      <dgm:spPr/>
      <dgm:t>
        <a:bodyPr/>
        <a:lstStyle/>
        <a:p>
          <a:endParaRPr lang="en-US"/>
        </a:p>
      </dgm:t>
    </dgm:pt>
    <dgm:pt modelId="{DDC62B5C-DAA8-4044-B35E-C256751B0DE4}" type="pres">
      <dgm:prSet presAssocID="{4065687E-A8FE-46C5-B4B3-992AE5D7343A}" presName="Name0" presStyleCnt="0">
        <dgm:presLayoutVars>
          <dgm:dir/>
          <dgm:animLvl val="lvl"/>
          <dgm:resizeHandles val="exact"/>
        </dgm:presLayoutVars>
      </dgm:prSet>
      <dgm:spPr/>
    </dgm:pt>
    <dgm:pt modelId="{3734C057-7CF3-48F8-BBF6-DAEC41A5D1FC}" type="pres">
      <dgm:prSet presAssocID="{8B93EBD9-F658-4670-AD4D-9E79090D5269}" presName="boxAndChildren" presStyleCnt="0"/>
      <dgm:spPr/>
    </dgm:pt>
    <dgm:pt modelId="{A9C1258A-660F-4E30-9183-BFD7F246EAB6}" type="pres">
      <dgm:prSet presAssocID="{8B93EBD9-F658-4670-AD4D-9E79090D5269}" presName="parentTextBox" presStyleLbl="node1" presStyleIdx="0" presStyleCnt="6" custScaleY="116162" custLinFactNeighborY="-12583"/>
      <dgm:spPr>
        <a:prstGeom prst="downArrowCallout">
          <a:avLst/>
        </a:prstGeom>
      </dgm:spPr>
    </dgm:pt>
    <dgm:pt modelId="{C20F0C1C-2A0D-41AC-A407-65CF6FE19F6E}" type="pres">
      <dgm:prSet presAssocID="{D519FA3C-BD70-44DC-9A86-C21524DD33F8}" presName="sp" presStyleCnt="0"/>
      <dgm:spPr/>
    </dgm:pt>
    <dgm:pt modelId="{73C37EE5-ABB9-4156-9DFE-7A7CE87F1C16}" type="pres">
      <dgm:prSet presAssocID="{FF64E204-0E8C-4FB6-A4DD-950FE4189667}" presName="arrowAndChildren" presStyleCnt="0"/>
      <dgm:spPr/>
    </dgm:pt>
    <dgm:pt modelId="{424BBA21-718D-4C0B-A324-AAA8C548CF23}" type="pres">
      <dgm:prSet presAssocID="{FF64E204-0E8C-4FB6-A4DD-950FE4189667}" presName="parentTextArrow" presStyleLbl="node1" presStyleIdx="1" presStyleCnt="6" custScaleY="50652" custLinFactNeighborY="-6099"/>
      <dgm:spPr>
        <a:prstGeom prst="rect">
          <a:avLst/>
        </a:prstGeom>
      </dgm:spPr>
    </dgm:pt>
    <dgm:pt modelId="{D396320A-9C26-4085-866D-5F51C442BE9A}" type="pres">
      <dgm:prSet presAssocID="{2B8E60EB-0D50-47B8-B4C1-B58FB73890E7}" presName="sp" presStyleCnt="0"/>
      <dgm:spPr/>
    </dgm:pt>
    <dgm:pt modelId="{E70C01E5-0D2D-49ED-AE14-18B58126055F}" type="pres">
      <dgm:prSet presAssocID="{31AA0052-E2BC-4851-B75D-0D230932E110}" presName="arrowAndChildren" presStyleCnt="0"/>
      <dgm:spPr/>
    </dgm:pt>
    <dgm:pt modelId="{4A933759-4CEB-4287-A00B-3DA59915F64A}" type="pres">
      <dgm:prSet presAssocID="{31AA0052-E2BC-4851-B75D-0D230932E110}" presName="parentTextArrow" presStyleLbl="node1" presStyleIdx="2" presStyleCnt="6" custScaleY="72486" custLinFactNeighborY="9721"/>
      <dgm:spPr>
        <a:prstGeom prst="upArrowCallout">
          <a:avLst/>
        </a:prstGeom>
      </dgm:spPr>
    </dgm:pt>
    <dgm:pt modelId="{670E5872-C6C8-4C51-B701-C7992335B123}" type="pres">
      <dgm:prSet presAssocID="{6CA1F2F9-5CEF-4075-9A48-D16776DF6B64}" presName="sp" presStyleCnt="0"/>
      <dgm:spPr/>
    </dgm:pt>
    <dgm:pt modelId="{D4EF0086-F215-438B-B0FF-7467BEDF918C}" type="pres">
      <dgm:prSet presAssocID="{709CFD00-7D39-4962-87BB-1A06EC6C11CE}" presName="arrowAndChildren" presStyleCnt="0"/>
      <dgm:spPr/>
    </dgm:pt>
    <dgm:pt modelId="{40E5E7E3-04BB-4E43-A8AA-A2EAC38BAFB1}" type="pres">
      <dgm:prSet presAssocID="{709CFD00-7D39-4962-87BB-1A06EC6C11CE}" presName="parentTextArrow" presStyleLbl="node1" presStyleIdx="3" presStyleCnt="6" custScaleY="52173" custLinFactNeighborX="-1393" custLinFactNeighborY="12223"/>
      <dgm:spPr>
        <a:prstGeom prst="rect">
          <a:avLst/>
        </a:prstGeom>
      </dgm:spPr>
    </dgm:pt>
    <dgm:pt modelId="{B2447CB8-0C6F-404B-953D-3D25C8BAE6DB}" type="pres">
      <dgm:prSet presAssocID="{F7A5D4C6-9D24-4F3F-BA69-E22971E7C0EC}" presName="sp" presStyleCnt="0"/>
      <dgm:spPr/>
    </dgm:pt>
    <dgm:pt modelId="{A9F3EF37-8538-414D-B1AB-0F09D990D706}" type="pres">
      <dgm:prSet presAssocID="{02FDD96E-D6E9-4E67-8E65-E7DCB394ADBD}" presName="arrowAndChildren" presStyleCnt="0"/>
      <dgm:spPr/>
    </dgm:pt>
    <dgm:pt modelId="{01B7C878-2537-472A-A270-424CE4A23727}" type="pres">
      <dgm:prSet presAssocID="{02FDD96E-D6E9-4E67-8E65-E7DCB394ADBD}" presName="parentTextArrow" presStyleLbl="node1" presStyleIdx="4" presStyleCnt="6" custScaleY="71771" custLinFactNeighborY="27555"/>
      <dgm:spPr>
        <a:prstGeom prst="upArrowCallout">
          <a:avLst/>
        </a:prstGeom>
      </dgm:spPr>
    </dgm:pt>
    <dgm:pt modelId="{8FAE5B8E-ECEA-4369-AD07-9FDF083033B5}" type="pres">
      <dgm:prSet presAssocID="{8EFDF17D-0169-4DBE-91EE-6AA77A7DE689}" presName="sp" presStyleCnt="0"/>
      <dgm:spPr/>
    </dgm:pt>
    <dgm:pt modelId="{0516F145-FF7D-4058-9A98-F5C27EB6F321}" type="pres">
      <dgm:prSet presAssocID="{ED0AE08F-A225-4800-BA0D-DB0E5B3C4427}" presName="arrowAndChildren" presStyleCnt="0"/>
      <dgm:spPr/>
    </dgm:pt>
    <dgm:pt modelId="{A9877342-2696-49B4-BDC6-2AD6FE562A11}" type="pres">
      <dgm:prSet presAssocID="{ED0AE08F-A225-4800-BA0D-DB0E5B3C4427}" presName="parentTextArrow" presStyleLbl="node1" presStyleIdx="5" presStyleCnt="6" custScaleY="48584" custLinFactNeighborY="27538"/>
      <dgm:spPr>
        <a:prstGeom prst="rect">
          <a:avLst/>
        </a:prstGeom>
      </dgm:spPr>
    </dgm:pt>
  </dgm:ptLst>
  <dgm:cxnLst>
    <dgm:cxn modelId="{87D68164-148E-41AB-B7F5-EE0D62CD81B0}" type="presOf" srcId="{709CFD00-7D39-4962-87BB-1A06EC6C11CE}" destId="{40E5E7E3-04BB-4E43-A8AA-A2EAC38BAFB1}" srcOrd="0" destOrd="0" presId="urn:microsoft.com/office/officeart/2005/8/layout/process4"/>
    <dgm:cxn modelId="{E1872148-1235-4C4D-BDBD-730E9D5A8043}" type="presOf" srcId="{ED0AE08F-A225-4800-BA0D-DB0E5B3C4427}" destId="{A9877342-2696-49B4-BDC6-2AD6FE562A11}" srcOrd="0" destOrd="0" presId="urn:microsoft.com/office/officeart/2005/8/layout/process4"/>
    <dgm:cxn modelId="{6D1F1B55-A9BF-4A8E-85FF-69E51D88EB6E}" srcId="{4065687E-A8FE-46C5-B4B3-992AE5D7343A}" destId="{FF64E204-0E8C-4FB6-A4DD-950FE4189667}" srcOrd="4" destOrd="0" parTransId="{30C36AD6-9400-4FD0-A028-4A35F0397C15}" sibTransId="{D519FA3C-BD70-44DC-9A86-C21524DD33F8}"/>
    <dgm:cxn modelId="{75336959-3BA6-4491-AE3E-207A4DBF734C}" srcId="{4065687E-A8FE-46C5-B4B3-992AE5D7343A}" destId="{02FDD96E-D6E9-4E67-8E65-E7DCB394ADBD}" srcOrd="1" destOrd="0" parTransId="{3FA43A1B-27C7-4A9B-A408-CAAE8806BE0D}" sibTransId="{F7A5D4C6-9D24-4F3F-BA69-E22971E7C0EC}"/>
    <dgm:cxn modelId="{30FE458F-CDD2-4E5E-A6F0-2602A7654C6B}" type="presOf" srcId="{8B93EBD9-F658-4670-AD4D-9E79090D5269}" destId="{A9C1258A-660F-4E30-9183-BFD7F246EAB6}" srcOrd="0" destOrd="0" presId="urn:microsoft.com/office/officeart/2005/8/layout/process4"/>
    <dgm:cxn modelId="{E03603A1-21D1-468F-A7F8-D7E852591C3F}" srcId="{4065687E-A8FE-46C5-B4B3-992AE5D7343A}" destId="{31AA0052-E2BC-4851-B75D-0D230932E110}" srcOrd="3" destOrd="0" parTransId="{6166FD14-7B7B-4E9F-B2D2-938762E84C36}" sibTransId="{2B8E60EB-0D50-47B8-B4C1-B58FB73890E7}"/>
    <dgm:cxn modelId="{2FD4D3A9-7F52-4DB5-B59A-A2E80A4E85C0}" srcId="{4065687E-A8FE-46C5-B4B3-992AE5D7343A}" destId="{8B93EBD9-F658-4670-AD4D-9E79090D5269}" srcOrd="5" destOrd="0" parTransId="{68D3DE84-078C-40E5-BC61-4DA7D982D4B3}" sibTransId="{9C1761C8-DCFB-4303-8B10-C4E50F066352}"/>
    <dgm:cxn modelId="{04D860AE-7112-4CCA-AC7C-1714B9F396CC}" type="presOf" srcId="{02FDD96E-D6E9-4E67-8E65-E7DCB394ADBD}" destId="{01B7C878-2537-472A-A270-424CE4A23727}" srcOrd="0" destOrd="0" presId="urn:microsoft.com/office/officeart/2005/8/layout/process4"/>
    <dgm:cxn modelId="{6E7370AE-D7C2-4639-B28D-6BE428DD14FB}" srcId="{4065687E-A8FE-46C5-B4B3-992AE5D7343A}" destId="{709CFD00-7D39-4962-87BB-1A06EC6C11CE}" srcOrd="2" destOrd="0" parTransId="{2C3E65CD-CAC4-470B-822B-C631D39FF477}" sibTransId="{6CA1F2F9-5CEF-4075-9A48-D16776DF6B64}"/>
    <dgm:cxn modelId="{95ACADB9-50A7-482F-8D6E-B602BC29509A}" type="presOf" srcId="{31AA0052-E2BC-4851-B75D-0D230932E110}" destId="{4A933759-4CEB-4287-A00B-3DA59915F64A}" srcOrd="0" destOrd="0" presId="urn:microsoft.com/office/officeart/2005/8/layout/process4"/>
    <dgm:cxn modelId="{6CC699C6-5327-44EC-82E7-0A48DA44AEF9}" srcId="{4065687E-A8FE-46C5-B4B3-992AE5D7343A}" destId="{ED0AE08F-A225-4800-BA0D-DB0E5B3C4427}" srcOrd="0" destOrd="0" parTransId="{8BBD2257-D287-4388-B94C-1D39CCAA12E9}" sibTransId="{8EFDF17D-0169-4DBE-91EE-6AA77A7DE689}"/>
    <dgm:cxn modelId="{B01DB1D1-996D-4A92-BA1D-4E1B98B0BA34}" type="presOf" srcId="{FF64E204-0E8C-4FB6-A4DD-950FE4189667}" destId="{424BBA21-718D-4C0B-A324-AAA8C548CF23}" srcOrd="0" destOrd="0" presId="urn:microsoft.com/office/officeart/2005/8/layout/process4"/>
    <dgm:cxn modelId="{6575D1D8-7A71-4157-AFD0-5AA4EC0D53CD}" type="presOf" srcId="{4065687E-A8FE-46C5-B4B3-992AE5D7343A}" destId="{DDC62B5C-DAA8-4044-B35E-C256751B0DE4}" srcOrd="0" destOrd="0" presId="urn:microsoft.com/office/officeart/2005/8/layout/process4"/>
    <dgm:cxn modelId="{15B5DD81-838F-48D9-A079-A6CC2A3CD741}" type="presParOf" srcId="{DDC62B5C-DAA8-4044-B35E-C256751B0DE4}" destId="{3734C057-7CF3-48F8-BBF6-DAEC41A5D1FC}" srcOrd="0" destOrd="0" presId="urn:microsoft.com/office/officeart/2005/8/layout/process4"/>
    <dgm:cxn modelId="{88463ED1-92AE-4FB4-A45B-B20E017406F4}" type="presParOf" srcId="{3734C057-7CF3-48F8-BBF6-DAEC41A5D1FC}" destId="{A9C1258A-660F-4E30-9183-BFD7F246EAB6}" srcOrd="0" destOrd="0" presId="urn:microsoft.com/office/officeart/2005/8/layout/process4"/>
    <dgm:cxn modelId="{CBAF5EC0-435D-4B98-95BA-0B878697362D}" type="presParOf" srcId="{DDC62B5C-DAA8-4044-B35E-C256751B0DE4}" destId="{C20F0C1C-2A0D-41AC-A407-65CF6FE19F6E}" srcOrd="1" destOrd="0" presId="urn:microsoft.com/office/officeart/2005/8/layout/process4"/>
    <dgm:cxn modelId="{1F1FCBEF-344C-4CBB-8FFC-0801EC8BFE6E}" type="presParOf" srcId="{DDC62B5C-DAA8-4044-B35E-C256751B0DE4}" destId="{73C37EE5-ABB9-4156-9DFE-7A7CE87F1C16}" srcOrd="2" destOrd="0" presId="urn:microsoft.com/office/officeart/2005/8/layout/process4"/>
    <dgm:cxn modelId="{0F926F5F-4204-435E-8C45-25B50A6987A6}" type="presParOf" srcId="{73C37EE5-ABB9-4156-9DFE-7A7CE87F1C16}" destId="{424BBA21-718D-4C0B-A324-AAA8C548CF23}" srcOrd="0" destOrd="0" presId="urn:microsoft.com/office/officeart/2005/8/layout/process4"/>
    <dgm:cxn modelId="{776F1BFB-0C2D-4D85-A083-2E715E236CEA}" type="presParOf" srcId="{DDC62B5C-DAA8-4044-B35E-C256751B0DE4}" destId="{D396320A-9C26-4085-866D-5F51C442BE9A}" srcOrd="3" destOrd="0" presId="urn:microsoft.com/office/officeart/2005/8/layout/process4"/>
    <dgm:cxn modelId="{E4F56B66-FF6E-4B96-9E14-70BA4743AC36}" type="presParOf" srcId="{DDC62B5C-DAA8-4044-B35E-C256751B0DE4}" destId="{E70C01E5-0D2D-49ED-AE14-18B58126055F}" srcOrd="4" destOrd="0" presId="urn:microsoft.com/office/officeart/2005/8/layout/process4"/>
    <dgm:cxn modelId="{68D374BD-1D99-4399-A728-8607F981BD08}" type="presParOf" srcId="{E70C01E5-0D2D-49ED-AE14-18B58126055F}" destId="{4A933759-4CEB-4287-A00B-3DA59915F64A}" srcOrd="0" destOrd="0" presId="urn:microsoft.com/office/officeart/2005/8/layout/process4"/>
    <dgm:cxn modelId="{8B6CD4B8-2E4A-4D75-A32D-8472DDA57A04}" type="presParOf" srcId="{DDC62B5C-DAA8-4044-B35E-C256751B0DE4}" destId="{670E5872-C6C8-4C51-B701-C7992335B123}" srcOrd="5" destOrd="0" presId="urn:microsoft.com/office/officeart/2005/8/layout/process4"/>
    <dgm:cxn modelId="{D6ACA255-7770-4355-9421-B0302760AF86}" type="presParOf" srcId="{DDC62B5C-DAA8-4044-B35E-C256751B0DE4}" destId="{D4EF0086-F215-438B-B0FF-7467BEDF918C}" srcOrd="6" destOrd="0" presId="urn:microsoft.com/office/officeart/2005/8/layout/process4"/>
    <dgm:cxn modelId="{2AE7DBA3-9960-4FC0-B9E9-B4CDCF8A8D49}" type="presParOf" srcId="{D4EF0086-F215-438B-B0FF-7467BEDF918C}" destId="{40E5E7E3-04BB-4E43-A8AA-A2EAC38BAFB1}" srcOrd="0" destOrd="0" presId="urn:microsoft.com/office/officeart/2005/8/layout/process4"/>
    <dgm:cxn modelId="{3404F713-7A58-43C2-BAAF-D606DB16F2D4}" type="presParOf" srcId="{DDC62B5C-DAA8-4044-B35E-C256751B0DE4}" destId="{B2447CB8-0C6F-404B-953D-3D25C8BAE6DB}" srcOrd="7" destOrd="0" presId="urn:microsoft.com/office/officeart/2005/8/layout/process4"/>
    <dgm:cxn modelId="{660ACC82-8FAE-4F81-A099-32995595F97D}" type="presParOf" srcId="{DDC62B5C-DAA8-4044-B35E-C256751B0DE4}" destId="{A9F3EF37-8538-414D-B1AB-0F09D990D706}" srcOrd="8" destOrd="0" presId="urn:microsoft.com/office/officeart/2005/8/layout/process4"/>
    <dgm:cxn modelId="{C31DF30D-CE24-4643-B44D-225AC95DAFC3}" type="presParOf" srcId="{A9F3EF37-8538-414D-B1AB-0F09D990D706}" destId="{01B7C878-2537-472A-A270-424CE4A23727}" srcOrd="0" destOrd="0" presId="urn:microsoft.com/office/officeart/2005/8/layout/process4"/>
    <dgm:cxn modelId="{4485CD9C-F6A0-4D22-AA50-24555EB11463}" type="presParOf" srcId="{DDC62B5C-DAA8-4044-B35E-C256751B0DE4}" destId="{8FAE5B8E-ECEA-4369-AD07-9FDF083033B5}" srcOrd="9" destOrd="0" presId="urn:microsoft.com/office/officeart/2005/8/layout/process4"/>
    <dgm:cxn modelId="{DE845D3E-23DB-4685-9F2A-6F65665817C3}" type="presParOf" srcId="{DDC62B5C-DAA8-4044-B35E-C256751B0DE4}" destId="{0516F145-FF7D-4058-9A98-F5C27EB6F321}" srcOrd="10" destOrd="0" presId="urn:microsoft.com/office/officeart/2005/8/layout/process4"/>
    <dgm:cxn modelId="{B4CFD504-E31C-463D-B1A3-BA7C6FF9A8F0}" type="presParOf" srcId="{0516F145-FF7D-4058-9A98-F5C27EB6F321}" destId="{A9877342-2696-49B4-BDC6-2AD6FE562A1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1258A-660F-4E30-9183-BFD7F246EAB6}">
      <dsp:nvSpPr>
        <dsp:cNvPr id="0" name=""/>
        <dsp:cNvSpPr/>
      </dsp:nvSpPr>
      <dsp:spPr>
        <a:xfrm>
          <a:off x="0" y="4510194"/>
          <a:ext cx="4553700" cy="1205343"/>
        </a:xfrm>
        <a:prstGeom prst="downArrowCallou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DOP Finalizes , Shares with Community, Presents to Planning Commission, Implements</a:t>
          </a:r>
        </a:p>
      </dsp:txBody>
      <dsp:txXfrm>
        <a:off x="0" y="4510194"/>
        <a:ext cx="4553700" cy="783196"/>
      </dsp:txXfrm>
    </dsp:sp>
    <dsp:sp modelId="{424BBA21-718D-4C0B-A324-AAA8C548CF23}">
      <dsp:nvSpPr>
        <dsp:cNvPr id="0" name=""/>
        <dsp:cNvSpPr/>
      </dsp:nvSpPr>
      <dsp:spPr>
        <a:xfrm rot="10800000">
          <a:off x="0" y="3750641"/>
          <a:ext cx="4553700" cy="808350"/>
        </a:xfrm>
        <a:prstGeom prst="rect">
          <a:avLst/>
        </a:prstGeom>
        <a:solidFill>
          <a:srgbClr val="D76A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w Cen MT" panose="020B0602020104020603" pitchFamily="34" charset="0"/>
            </a:rPr>
            <a:t>DELIVER: FINALIZE &amp; IMPLEMENT PLAN</a:t>
          </a:r>
          <a:endParaRPr lang="en-US" sz="1600" i="1" kern="1200" dirty="0">
            <a:latin typeface="Garamond" panose="02020404030301010803" pitchFamily="18" charset="0"/>
          </a:endParaRPr>
        </a:p>
      </dsp:txBody>
      <dsp:txXfrm rot="10800000">
        <a:off x="0" y="3750641"/>
        <a:ext cx="4553700" cy="808350"/>
      </dsp:txXfrm>
    </dsp:sp>
    <dsp:sp modelId="{4A933759-4CEB-4287-A00B-3DA59915F64A}">
      <dsp:nvSpPr>
        <dsp:cNvPr id="0" name=""/>
        <dsp:cNvSpPr/>
      </dsp:nvSpPr>
      <dsp:spPr>
        <a:xfrm rot="10800000">
          <a:off x="0" y="2861878"/>
          <a:ext cx="4553700" cy="1156797"/>
        </a:xfrm>
        <a:prstGeom prst="upArrowCallou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DOP Drafts, City Agency  Involvement, </a:t>
          </a:r>
          <a:br>
            <a:rPr lang="en-US" sz="1300" kern="1200" dirty="0"/>
          </a:br>
          <a:r>
            <a:rPr lang="en-US" sz="1300" kern="1200" dirty="0"/>
            <a:t>Steering Committee Involvement, Workshops</a:t>
          </a:r>
        </a:p>
      </dsp:txBody>
      <dsp:txXfrm rot="10800000">
        <a:off x="0" y="2861878"/>
        <a:ext cx="4553700" cy="751652"/>
      </dsp:txXfrm>
    </dsp:sp>
    <dsp:sp modelId="{40E5E7E3-04BB-4E43-A8AA-A2EAC38BAFB1}">
      <dsp:nvSpPr>
        <dsp:cNvPr id="0" name=""/>
        <dsp:cNvSpPr/>
      </dsp:nvSpPr>
      <dsp:spPr>
        <a:xfrm rot="10800000">
          <a:off x="0" y="2084748"/>
          <a:ext cx="4553700" cy="832624"/>
        </a:xfrm>
        <a:prstGeom prst="rect">
          <a:avLst/>
        </a:prstGeom>
        <a:solidFill>
          <a:srgbClr val="D76A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w Cen MT" panose="020B0602020104020603" pitchFamily="34" charset="0"/>
            </a:rPr>
            <a:t>CREATE: DRAFT &amp; REVIEW RECOMMENDATIONS</a:t>
          </a:r>
          <a:endParaRPr lang="en-US" sz="1600" i="1" kern="1200" dirty="0">
            <a:latin typeface="Garamond" panose="02020404030301010803" pitchFamily="18" charset="0"/>
          </a:endParaRPr>
        </a:p>
      </dsp:txBody>
      <dsp:txXfrm rot="10800000">
        <a:off x="0" y="2084748"/>
        <a:ext cx="4553700" cy="832624"/>
      </dsp:txXfrm>
    </dsp:sp>
    <dsp:sp modelId="{01B7C878-2537-472A-A270-424CE4A23727}">
      <dsp:nvSpPr>
        <dsp:cNvPr id="0" name=""/>
        <dsp:cNvSpPr/>
      </dsp:nvSpPr>
      <dsp:spPr>
        <a:xfrm rot="10800000">
          <a:off x="0" y="1199608"/>
          <a:ext cx="4553700" cy="1145386"/>
        </a:xfrm>
        <a:prstGeom prst="upArrowCallou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Workshops, Surveys,  Steering Committee Involvement, </a:t>
          </a:r>
          <a:br>
            <a:rPr lang="en-US" sz="1300" kern="1200" dirty="0"/>
          </a:br>
          <a:r>
            <a:rPr lang="en-US" sz="1300" kern="1200" dirty="0"/>
            <a:t>“Field  work” (community walks)</a:t>
          </a:r>
        </a:p>
      </dsp:txBody>
      <dsp:txXfrm rot="10800000">
        <a:off x="0" y="1199608"/>
        <a:ext cx="4553700" cy="744237"/>
      </dsp:txXfrm>
    </dsp:sp>
    <dsp:sp modelId="{A9877342-2696-49B4-BDC6-2AD6FE562A11}">
      <dsp:nvSpPr>
        <dsp:cNvPr id="0" name=""/>
        <dsp:cNvSpPr/>
      </dsp:nvSpPr>
      <dsp:spPr>
        <a:xfrm rot="10800000">
          <a:off x="0" y="439554"/>
          <a:ext cx="4553700" cy="775347"/>
        </a:xfrm>
        <a:prstGeom prst="rect">
          <a:avLst/>
        </a:prstGeom>
        <a:solidFill>
          <a:srgbClr val="D76A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Tw Cen MT" panose="020B0602020104020603" pitchFamily="34" charset="0"/>
            </a:rPr>
            <a:t>LISTEN: GATHER INFORMATION</a:t>
          </a:r>
          <a:endParaRPr lang="en-US" sz="1600" i="1" kern="1200" dirty="0">
            <a:latin typeface="Garamond" panose="02020404030301010803" pitchFamily="18" charset="0"/>
            <a:cs typeface="Times New Roman" panose="02020603050405020304" pitchFamily="18" charset="0"/>
          </a:endParaRPr>
        </a:p>
      </dsp:txBody>
      <dsp:txXfrm rot="10800000">
        <a:off x="0" y="439554"/>
        <a:ext cx="4553700" cy="7753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697" cy="456889"/>
          </a:xfrm>
          <a:prstGeom prst="rect">
            <a:avLst/>
          </a:prstGeom>
        </p:spPr>
        <p:txBody>
          <a:bodyPr vert="horz" lIns="89584" tIns="44792" rIns="89584" bIns="44792" rtlCol="0"/>
          <a:lstStyle>
            <a:lvl1pPr algn="l">
              <a:defRPr sz="1200"/>
            </a:lvl1pPr>
          </a:lstStyle>
          <a:p>
            <a:endParaRPr lang="en-US" dirty="0"/>
          </a:p>
        </p:txBody>
      </p:sp>
      <p:sp>
        <p:nvSpPr>
          <p:cNvPr id="3" name="Date Placeholder 2"/>
          <p:cNvSpPr>
            <a:spLocks noGrp="1"/>
          </p:cNvSpPr>
          <p:nvPr>
            <p:ph type="dt" sz="quarter" idx="1"/>
          </p:nvPr>
        </p:nvSpPr>
        <p:spPr>
          <a:xfrm>
            <a:off x="3884753" y="0"/>
            <a:ext cx="2971697" cy="456889"/>
          </a:xfrm>
          <a:prstGeom prst="rect">
            <a:avLst/>
          </a:prstGeom>
        </p:spPr>
        <p:txBody>
          <a:bodyPr vert="horz" lIns="89584" tIns="44792" rIns="89584" bIns="44792" rtlCol="0"/>
          <a:lstStyle>
            <a:lvl1pPr algn="r">
              <a:defRPr sz="1200"/>
            </a:lvl1pPr>
          </a:lstStyle>
          <a:p>
            <a:fld id="{63FA5321-D74D-4880-B8F1-F0F5F40503B1}" type="datetimeFigureOut">
              <a:rPr lang="en-US" smtClean="0"/>
              <a:t>3/8/2023</a:t>
            </a:fld>
            <a:endParaRPr lang="en-US" dirty="0"/>
          </a:p>
        </p:txBody>
      </p:sp>
      <p:sp>
        <p:nvSpPr>
          <p:cNvPr id="4" name="Footer Placeholder 3"/>
          <p:cNvSpPr>
            <a:spLocks noGrp="1"/>
          </p:cNvSpPr>
          <p:nvPr>
            <p:ph type="ftr" sz="quarter" idx="2"/>
          </p:nvPr>
        </p:nvSpPr>
        <p:spPr>
          <a:xfrm>
            <a:off x="0" y="8685552"/>
            <a:ext cx="2971697" cy="456889"/>
          </a:xfrm>
          <a:prstGeom prst="rect">
            <a:avLst/>
          </a:prstGeom>
        </p:spPr>
        <p:txBody>
          <a:bodyPr vert="horz" lIns="89584" tIns="44792" rIns="89584" bIns="4479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753" y="8685552"/>
            <a:ext cx="2971697" cy="456889"/>
          </a:xfrm>
          <a:prstGeom prst="rect">
            <a:avLst/>
          </a:prstGeom>
        </p:spPr>
        <p:txBody>
          <a:bodyPr vert="horz" lIns="89584" tIns="44792" rIns="89584" bIns="44792" rtlCol="0" anchor="b"/>
          <a:lstStyle>
            <a:lvl1pPr algn="r">
              <a:defRPr sz="1200"/>
            </a:lvl1pPr>
          </a:lstStyle>
          <a:p>
            <a:fld id="{441EAA42-18ED-4180-ACCF-81E53FCEC04B}" type="slidenum">
              <a:rPr lang="en-US" smtClean="0"/>
              <a:t>‹#›</a:t>
            </a:fld>
            <a:endParaRPr lang="en-US" dirty="0"/>
          </a:p>
        </p:txBody>
      </p:sp>
    </p:spTree>
    <p:extLst>
      <p:ext uri="{BB962C8B-B14F-4D97-AF65-F5344CB8AC3E}">
        <p14:creationId xmlns:p14="http://schemas.microsoft.com/office/powerpoint/2010/main" val="700722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697" cy="456889"/>
          </a:xfrm>
          <a:prstGeom prst="rect">
            <a:avLst/>
          </a:prstGeom>
        </p:spPr>
        <p:txBody>
          <a:bodyPr vert="horz" lIns="89584" tIns="44792" rIns="89584" bIns="44792" rtlCol="0"/>
          <a:lstStyle>
            <a:lvl1pPr algn="l">
              <a:defRPr sz="1200"/>
            </a:lvl1pPr>
          </a:lstStyle>
          <a:p>
            <a:endParaRPr lang="en-US" dirty="0"/>
          </a:p>
        </p:txBody>
      </p:sp>
      <p:sp>
        <p:nvSpPr>
          <p:cNvPr id="3" name="Date Placeholder 2"/>
          <p:cNvSpPr>
            <a:spLocks noGrp="1"/>
          </p:cNvSpPr>
          <p:nvPr>
            <p:ph type="dt" idx="1"/>
          </p:nvPr>
        </p:nvSpPr>
        <p:spPr>
          <a:xfrm>
            <a:off x="3884753" y="0"/>
            <a:ext cx="2971697" cy="456889"/>
          </a:xfrm>
          <a:prstGeom prst="rect">
            <a:avLst/>
          </a:prstGeom>
        </p:spPr>
        <p:txBody>
          <a:bodyPr vert="horz" lIns="89584" tIns="44792" rIns="89584" bIns="44792" rtlCol="0"/>
          <a:lstStyle>
            <a:lvl1pPr algn="r">
              <a:defRPr sz="1200"/>
            </a:lvl1pPr>
          </a:lstStyle>
          <a:p>
            <a:fld id="{B61B9978-AC29-49FE-A121-E8720C2C7CD1}" type="datetimeFigureOut">
              <a:rPr lang="en-US" smtClean="0"/>
              <a:t>3/8/2023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89584" tIns="44792" rIns="89584" bIns="44792" rtlCol="0" anchor="ctr"/>
          <a:lstStyle/>
          <a:p>
            <a:endParaRPr lang="en-US" dirty="0"/>
          </a:p>
        </p:txBody>
      </p:sp>
      <p:sp>
        <p:nvSpPr>
          <p:cNvPr id="5" name="Notes Placeholder 4"/>
          <p:cNvSpPr>
            <a:spLocks noGrp="1"/>
          </p:cNvSpPr>
          <p:nvPr>
            <p:ph type="body" sz="quarter" idx="3"/>
          </p:nvPr>
        </p:nvSpPr>
        <p:spPr>
          <a:xfrm>
            <a:off x="685180" y="4342777"/>
            <a:ext cx="5487640" cy="4115111"/>
          </a:xfrm>
          <a:prstGeom prst="rect">
            <a:avLst/>
          </a:prstGeom>
        </p:spPr>
        <p:txBody>
          <a:bodyPr vert="horz" lIns="89584" tIns="44792" rIns="89584" bIns="447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552"/>
            <a:ext cx="2971697" cy="456889"/>
          </a:xfrm>
          <a:prstGeom prst="rect">
            <a:avLst/>
          </a:prstGeom>
        </p:spPr>
        <p:txBody>
          <a:bodyPr vert="horz" lIns="89584" tIns="44792" rIns="89584" bIns="4479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753" y="8685552"/>
            <a:ext cx="2971697" cy="456889"/>
          </a:xfrm>
          <a:prstGeom prst="rect">
            <a:avLst/>
          </a:prstGeom>
        </p:spPr>
        <p:txBody>
          <a:bodyPr vert="horz" lIns="89584" tIns="44792" rIns="89584" bIns="44792" rtlCol="0" anchor="b"/>
          <a:lstStyle>
            <a:lvl1pPr algn="r">
              <a:defRPr sz="1200"/>
            </a:lvl1pPr>
          </a:lstStyle>
          <a:p>
            <a:fld id="{9F50BC2A-84EC-4C4B-A833-B1473119B3AF}" type="slidenum">
              <a:rPr lang="en-US" smtClean="0"/>
              <a:t>‹#›</a:t>
            </a:fld>
            <a:endParaRPr lang="en-US" dirty="0"/>
          </a:p>
        </p:txBody>
      </p:sp>
    </p:spTree>
    <p:extLst>
      <p:ext uri="{BB962C8B-B14F-4D97-AF65-F5344CB8AC3E}">
        <p14:creationId xmlns:p14="http://schemas.microsoft.com/office/powerpoint/2010/main" val="422843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latin typeface="Tw Cen MT" panose="020B0602020104020603" pitchFamily="34" charset="0"/>
                <a:ea typeface="Cambria"/>
                <a:cs typeface="Times New Roman"/>
              </a:rPr>
              <a:t>21</a:t>
            </a:r>
            <a:r>
              <a:rPr lang="en-US" baseline="30000" dirty="0">
                <a:latin typeface="Tw Cen MT" panose="020B0602020104020603" pitchFamily="34" charset="0"/>
                <a:ea typeface="Cambria"/>
                <a:cs typeface="Times New Roman"/>
              </a:rPr>
              <a:t>st</a:t>
            </a:r>
            <a:r>
              <a:rPr lang="en-US" dirty="0">
                <a:latin typeface="Tw Cen MT" panose="020B0602020104020603" pitchFamily="34" charset="0"/>
                <a:ea typeface="Cambria"/>
                <a:cs typeface="Times New Roman"/>
              </a:rPr>
              <a:t> Century was in place - many people recognized importance of using the investments and momentum around the schools to catalyze other positive neighborhood changes. </a:t>
            </a:r>
          </a:p>
          <a:p>
            <a:pPr defTabSz="895838">
              <a:defRPr/>
            </a:pPr>
            <a:endParaRPr lang="en-US" dirty="0">
              <a:latin typeface="Tw Cen MT" panose="020B0602020104020603" pitchFamily="34" charset="0"/>
              <a:ea typeface="Cambria"/>
              <a:cs typeface="Times New Roman"/>
            </a:endParaRPr>
          </a:p>
          <a:p>
            <a:pPr defTabSz="895838">
              <a:defRPr/>
            </a:pPr>
            <a:r>
              <a:rPr lang="en-US" dirty="0">
                <a:latin typeface="Tw Cen MT" panose="020B0602020104020603" pitchFamily="34" charset="0"/>
                <a:ea typeface="Cambria"/>
                <a:cs typeface="Times New Roman"/>
              </a:rPr>
              <a:t>That’s how DOP came to launch INSPIRE (which stands for Investing in Neighborhoods and Schools to Promote Improvement Revitalization and Excellence).</a:t>
            </a:r>
          </a:p>
          <a:p>
            <a:pPr defTabSz="895838">
              <a:defRPr/>
            </a:pPr>
            <a:endParaRPr lang="en-US" dirty="0">
              <a:latin typeface="Tw Cen MT" panose="020B0602020104020603" pitchFamily="34" charset="0"/>
              <a:ea typeface="Cambria"/>
              <a:cs typeface="Times New Roman"/>
            </a:endParaRPr>
          </a:p>
          <a:p>
            <a:pPr defTabSz="895838">
              <a:defRPr/>
            </a:pPr>
            <a:r>
              <a:rPr lang="en-US" dirty="0">
                <a:latin typeface="Tw Cen MT" panose="020B0602020104020603" pitchFamily="34" charset="0"/>
                <a:ea typeface="Cambria"/>
                <a:cs typeface="Times New Roman"/>
              </a:rPr>
              <a:t>INSPIRE is a process that results in a plan that is adopted by the Planning Commission. Like other plans, the bulk of the document is a series of recommendations that focus on improvements in the environment and QOL of students, their families, and neighborhood residents and businesses.</a:t>
            </a:r>
          </a:p>
          <a:p>
            <a:pPr defTabSz="895838">
              <a:defRPr/>
            </a:pPr>
            <a:endParaRPr lang="en-US" dirty="0">
              <a:latin typeface="Tw Cen MT" panose="020B0602020104020603" pitchFamily="34" charset="0"/>
              <a:ea typeface="Cambria"/>
              <a:cs typeface="Times New Roman"/>
            </a:endParaRPr>
          </a:p>
          <a:p>
            <a:pPr defTabSz="895838">
              <a:defRPr/>
            </a:pPr>
            <a:r>
              <a:rPr lang="en-US" dirty="0">
                <a:latin typeface="Tw Cen MT" panose="020B0602020104020603" pitchFamily="34" charset="0"/>
                <a:ea typeface="Cambria"/>
                <a:cs typeface="Times New Roman"/>
              </a:rPr>
              <a:t>INSPIRE does not focus on a large area. It focuses primarily on the ¼-to-1/2 mile around each of the 21</a:t>
            </a:r>
            <a:r>
              <a:rPr lang="en-US" baseline="30000" dirty="0">
                <a:latin typeface="Tw Cen MT" panose="020B0602020104020603" pitchFamily="34" charset="0"/>
                <a:ea typeface="Cambria"/>
                <a:cs typeface="Times New Roman"/>
              </a:rPr>
              <a:t>st</a:t>
            </a:r>
            <a:r>
              <a:rPr lang="en-US" dirty="0">
                <a:latin typeface="Tw Cen MT" panose="020B0602020104020603" pitchFamily="34" charset="0"/>
                <a:ea typeface="Cambria"/>
                <a:cs typeface="Times New Roman"/>
              </a:rPr>
              <a:t> Century schools.</a:t>
            </a:r>
          </a:p>
        </p:txBody>
      </p:sp>
      <p:sp>
        <p:nvSpPr>
          <p:cNvPr id="4" name="Slide Number Placeholder 3"/>
          <p:cNvSpPr>
            <a:spLocks noGrp="1"/>
          </p:cNvSpPr>
          <p:nvPr>
            <p:ph type="sldNum" sz="quarter" idx="10"/>
          </p:nvPr>
        </p:nvSpPr>
        <p:spPr/>
        <p:txBody>
          <a:bodyPr/>
          <a:lstStyle/>
          <a:p>
            <a:fld id="{9F50BC2A-84EC-4C4B-A833-B1473119B3AF}" type="slidenum">
              <a:rPr lang="en-US" smtClean="0"/>
              <a:t>2</a:t>
            </a:fld>
            <a:endParaRPr lang="en-US" dirty="0"/>
          </a:p>
        </p:txBody>
      </p:sp>
    </p:spTree>
    <p:extLst>
      <p:ext uri="{BB962C8B-B14F-4D97-AF65-F5344CB8AC3E}">
        <p14:creationId xmlns:p14="http://schemas.microsoft.com/office/powerpoint/2010/main" val="401757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w Cen MT" panose="020B0602020104020603" pitchFamily="34" charset="0"/>
              </a:rPr>
              <a:t>Constituencies and Partners:</a:t>
            </a:r>
            <a:r>
              <a:rPr lang="en-US" b="1" baseline="0" dirty="0">
                <a:latin typeface="Tw Cen MT" panose="020B0602020104020603" pitchFamily="34" charset="0"/>
              </a:rPr>
              <a:t> </a:t>
            </a:r>
            <a:r>
              <a:rPr lang="en-US" dirty="0">
                <a:latin typeface="Tw Cen MT" panose="020B0602020104020603" pitchFamily="34" charset="0"/>
              </a:rPr>
              <a:t>Residents, Community Organizations, and Businesses; City Agencies; Baltimore City Public Schools/21</a:t>
            </a:r>
            <a:r>
              <a:rPr lang="en-US" baseline="30000" dirty="0">
                <a:latin typeface="Tw Cen MT" panose="020B0602020104020603" pitchFamily="34" charset="0"/>
              </a:rPr>
              <a:t>st</a:t>
            </a:r>
            <a:r>
              <a:rPr lang="en-US" dirty="0">
                <a:latin typeface="Tw Cen MT" panose="020B0602020104020603" pitchFamily="34" charset="0"/>
              </a:rPr>
              <a:t> Century, Family League; School Leadership, Students; Philanthropic Community; Elected Officials; Development Sector; Anchor Institutions; Citywide Organizations</a:t>
            </a:r>
          </a:p>
        </p:txBody>
      </p:sp>
      <p:sp>
        <p:nvSpPr>
          <p:cNvPr id="4" name="Slide Number Placeholder 3"/>
          <p:cNvSpPr>
            <a:spLocks noGrp="1"/>
          </p:cNvSpPr>
          <p:nvPr>
            <p:ph type="sldNum" sz="quarter" idx="10"/>
          </p:nvPr>
        </p:nvSpPr>
        <p:spPr/>
        <p:txBody>
          <a:bodyPr/>
          <a:lstStyle/>
          <a:p>
            <a:fld id="{9F50BC2A-84EC-4C4B-A833-B1473119B3AF}" type="slidenum">
              <a:rPr lang="en-US" smtClean="0"/>
              <a:t>11</a:t>
            </a:fld>
            <a:endParaRPr lang="en-US" dirty="0"/>
          </a:p>
        </p:txBody>
      </p:sp>
    </p:spTree>
    <p:extLst>
      <p:ext uri="{BB962C8B-B14F-4D97-AF65-F5344CB8AC3E}">
        <p14:creationId xmlns:p14="http://schemas.microsoft.com/office/powerpoint/2010/main" val="2399498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w Cen MT" panose="020B0602020104020603" pitchFamily="34" charset="0"/>
              </a:rPr>
              <a:t>A small steering committee will act a “ambassadors” for the program and work with us more closely. Here’s how you can be more involved. </a:t>
            </a:r>
          </a:p>
          <a:p>
            <a:endParaRPr lang="en-US" dirty="0">
              <a:latin typeface="Tw Cen MT" panose="020B0602020104020603" pitchFamily="34" charset="0"/>
            </a:endParaRPr>
          </a:p>
          <a:p>
            <a:r>
              <a:rPr lang="en-US" dirty="0">
                <a:latin typeface="Tw Cen MT" panose="020B0602020104020603" pitchFamily="34" charset="0"/>
              </a:rPr>
              <a:t>We’ll have our first SC meeting over the summer, then step-up frequency in the fall. </a:t>
            </a:r>
          </a:p>
        </p:txBody>
      </p:sp>
      <p:sp>
        <p:nvSpPr>
          <p:cNvPr id="4" name="Slide Number Placeholder 3"/>
          <p:cNvSpPr>
            <a:spLocks noGrp="1"/>
          </p:cNvSpPr>
          <p:nvPr>
            <p:ph type="sldNum" sz="quarter" idx="10"/>
          </p:nvPr>
        </p:nvSpPr>
        <p:spPr/>
        <p:txBody>
          <a:bodyPr/>
          <a:lstStyle/>
          <a:p>
            <a:fld id="{9F50BC2A-84EC-4C4B-A833-B1473119B3AF}" type="slidenum">
              <a:rPr lang="en-US" smtClean="0"/>
              <a:t>13</a:t>
            </a:fld>
            <a:endParaRPr lang="en-US" dirty="0"/>
          </a:p>
        </p:txBody>
      </p:sp>
    </p:spTree>
    <p:extLst>
      <p:ext uri="{BB962C8B-B14F-4D97-AF65-F5344CB8AC3E}">
        <p14:creationId xmlns:p14="http://schemas.microsoft.com/office/powerpoint/2010/main" val="3074862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50BC2A-84EC-4C4B-A833-B1473119B3AF}" type="slidenum">
              <a:rPr lang="en-US" smtClean="0"/>
              <a:t>14</a:t>
            </a:fld>
            <a:endParaRPr lang="en-US" dirty="0"/>
          </a:p>
        </p:txBody>
      </p:sp>
    </p:spTree>
    <p:extLst>
      <p:ext uri="{BB962C8B-B14F-4D97-AF65-F5344CB8AC3E}">
        <p14:creationId xmlns:p14="http://schemas.microsoft.com/office/powerpoint/2010/main" val="158229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dirty="0">
                <a:latin typeface="+mj-lt"/>
              </a:rPr>
              <a:t>Multiple programs with a similar goal = strong school/strong neighborhood, but different timelines and processes. Unique opportunities…</a:t>
            </a:r>
          </a:p>
          <a:p>
            <a:pPr defTabSz="895838">
              <a:defRPr/>
            </a:pPr>
            <a:endParaRPr lang="en-US" dirty="0">
              <a:latin typeface="+mj-lt"/>
            </a:endParaRPr>
          </a:p>
          <a:p>
            <a:r>
              <a:rPr lang="en-US" b="1" i="1" dirty="0">
                <a:latin typeface="+mj-lt"/>
              </a:rPr>
              <a:t>21</a:t>
            </a:r>
            <a:r>
              <a:rPr lang="en-US" b="1" i="1" baseline="30000" dirty="0">
                <a:latin typeface="+mj-lt"/>
              </a:rPr>
              <a:t>st</a:t>
            </a:r>
            <a:r>
              <a:rPr lang="en-US" b="1" i="1" dirty="0">
                <a:latin typeface="+mj-lt"/>
              </a:rPr>
              <a:t> Century Schools</a:t>
            </a:r>
            <a:endParaRPr lang="en-US" dirty="0">
              <a:latin typeface="+mj-lt"/>
            </a:endParaRPr>
          </a:p>
          <a:p>
            <a:r>
              <a:rPr lang="en-US" dirty="0">
                <a:latin typeface="+mj-lt"/>
              </a:rPr>
              <a:t>About designing a school site that supports excellence in teaching and learning, and provides communities with a shared public resource. The school building, the site, student, school transportation – that’s all part of 21</a:t>
            </a:r>
            <a:r>
              <a:rPr lang="en-US" baseline="30000" dirty="0">
                <a:latin typeface="+mj-lt"/>
              </a:rPr>
              <a:t>st</a:t>
            </a:r>
            <a:r>
              <a:rPr lang="en-US" dirty="0">
                <a:latin typeface="+mj-lt"/>
              </a:rPr>
              <a:t> Century. </a:t>
            </a:r>
          </a:p>
          <a:p>
            <a:r>
              <a:rPr lang="en-US" dirty="0">
                <a:latin typeface="+mj-lt"/>
              </a:rPr>
              <a:t> </a:t>
            </a:r>
          </a:p>
          <a:p>
            <a:r>
              <a:rPr lang="en-US" b="1" i="1" dirty="0">
                <a:latin typeface="+mj-lt"/>
              </a:rPr>
              <a:t>INSPIRE</a:t>
            </a:r>
            <a:endParaRPr lang="en-US" dirty="0">
              <a:latin typeface="+mj-lt"/>
            </a:endParaRPr>
          </a:p>
          <a:p>
            <a:r>
              <a:rPr lang="en-US" dirty="0">
                <a:latin typeface="+mj-lt"/>
              </a:rPr>
              <a:t>About using the momentum around school construction to improve the environment and quality-of-life for students, their families, and neighborhood residents and businesses </a:t>
            </a:r>
            <a:r>
              <a:rPr lang="en-US" b="1" u="sng" dirty="0">
                <a:latin typeface="+mj-lt"/>
              </a:rPr>
              <a:t>around</a:t>
            </a:r>
            <a:r>
              <a:rPr lang="en-US" dirty="0">
                <a:latin typeface="+mj-lt"/>
              </a:rPr>
              <a:t> each 21</a:t>
            </a:r>
            <a:r>
              <a:rPr lang="en-US" baseline="30000" dirty="0">
                <a:latin typeface="+mj-lt"/>
              </a:rPr>
              <a:t>st</a:t>
            </a:r>
            <a:r>
              <a:rPr lang="en-US" dirty="0">
                <a:latin typeface="+mj-lt"/>
              </a:rPr>
              <a:t> Century school building. </a:t>
            </a:r>
          </a:p>
          <a:p>
            <a:r>
              <a:rPr lang="en-US" dirty="0">
                <a:latin typeface="+mj-lt"/>
              </a:rPr>
              <a:t>  </a:t>
            </a:r>
          </a:p>
          <a:p>
            <a:r>
              <a:rPr lang="en-US" b="1" i="1" dirty="0">
                <a:latin typeface="+mj-lt"/>
              </a:rPr>
              <a:t>Community Schools</a:t>
            </a:r>
            <a:endParaRPr lang="en-US" dirty="0">
              <a:latin typeface="+mj-lt"/>
            </a:endParaRPr>
          </a:p>
          <a:p>
            <a:r>
              <a:rPr lang="en-US" dirty="0">
                <a:latin typeface="+mj-lt"/>
              </a:rPr>
              <a:t>About providing supplemental programming, services, and partners for students and families, based on a needs assessment and action plan. </a:t>
            </a:r>
          </a:p>
        </p:txBody>
      </p:sp>
      <p:sp>
        <p:nvSpPr>
          <p:cNvPr id="4" name="Slide Number Placeholder 3"/>
          <p:cNvSpPr>
            <a:spLocks noGrp="1"/>
          </p:cNvSpPr>
          <p:nvPr>
            <p:ph type="sldNum" sz="quarter" idx="10"/>
          </p:nvPr>
        </p:nvSpPr>
        <p:spPr/>
        <p:txBody>
          <a:bodyPr/>
          <a:lstStyle/>
          <a:p>
            <a:fld id="{9F50BC2A-84EC-4C4B-A833-B1473119B3AF}" type="slidenum">
              <a:rPr lang="en-US" smtClean="0"/>
              <a:t>3</a:t>
            </a:fld>
            <a:endParaRPr lang="en-US" dirty="0"/>
          </a:p>
        </p:txBody>
      </p:sp>
    </p:spTree>
    <p:extLst>
      <p:ext uri="{BB962C8B-B14F-4D97-AF65-F5344CB8AC3E}">
        <p14:creationId xmlns:p14="http://schemas.microsoft.com/office/powerpoint/2010/main" val="2694334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0BC2A-84EC-4C4B-A833-B1473119B3AF}" type="slidenum">
              <a:rPr lang="en-US" smtClean="0"/>
              <a:t>4</a:t>
            </a:fld>
            <a:endParaRPr lang="en-US" dirty="0"/>
          </a:p>
        </p:txBody>
      </p:sp>
    </p:spTree>
    <p:extLst>
      <p:ext uri="{BB962C8B-B14F-4D97-AF65-F5344CB8AC3E}">
        <p14:creationId xmlns:p14="http://schemas.microsoft.com/office/powerpoint/2010/main" val="401757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lnSpc>
                <a:spcPct val="110000"/>
              </a:lnSpc>
              <a:defRPr/>
            </a:pPr>
            <a:r>
              <a:rPr lang="en-US" dirty="0">
                <a:latin typeface="Tw Cen MT" panose="020B0602020104020603" pitchFamily="34" charset="0"/>
              </a:rPr>
              <a:t>Remaining slides get into more detail…And we’ll get into much more detail in future workshops/activities.</a:t>
            </a:r>
          </a:p>
        </p:txBody>
      </p:sp>
      <p:sp>
        <p:nvSpPr>
          <p:cNvPr id="4" name="Slide Number Placeholder 3"/>
          <p:cNvSpPr>
            <a:spLocks noGrp="1"/>
          </p:cNvSpPr>
          <p:nvPr>
            <p:ph type="sldNum" sz="quarter" idx="10"/>
          </p:nvPr>
        </p:nvSpPr>
        <p:spPr/>
        <p:txBody>
          <a:bodyPr/>
          <a:lstStyle/>
          <a:p>
            <a:fld id="{9F50BC2A-84EC-4C4B-A833-B1473119B3AF}" type="slidenum">
              <a:rPr lang="en-US" smtClean="0"/>
              <a:t>5</a:t>
            </a:fld>
            <a:endParaRPr lang="en-US" dirty="0"/>
          </a:p>
        </p:txBody>
      </p:sp>
    </p:spTree>
    <p:extLst>
      <p:ext uri="{BB962C8B-B14F-4D97-AF65-F5344CB8AC3E}">
        <p14:creationId xmlns:p14="http://schemas.microsoft.com/office/powerpoint/2010/main" val="2693819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dirty="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9F50BC2A-84EC-4C4B-A833-B1473119B3AF}" type="slidenum">
              <a:rPr lang="en-US" smtClean="0"/>
              <a:t>6</a:t>
            </a:fld>
            <a:endParaRPr lang="en-US" dirty="0"/>
          </a:p>
        </p:txBody>
      </p:sp>
    </p:spTree>
    <p:extLst>
      <p:ext uri="{BB962C8B-B14F-4D97-AF65-F5344CB8AC3E}">
        <p14:creationId xmlns:p14="http://schemas.microsoft.com/office/powerpoint/2010/main" val="3056754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latin typeface="Tw Cen MT" panose="020B0602020104020603" pitchFamily="34" charset="0"/>
              </a:rPr>
              <a:t>One set of recommendations focuses on physical improvements along designated walking routes. These are the standard improvements that will be the same across all of the areas, and that will be made prior to opening day of the modernized school. Paid for with GO bonds and City agency capital budget. </a:t>
            </a:r>
          </a:p>
          <a:p>
            <a:pPr>
              <a:lnSpc>
                <a:spcPct val="110000"/>
              </a:lnSpc>
            </a:pPr>
            <a:endParaRPr lang="en-US" dirty="0">
              <a:latin typeface="Tw Cen MT" panose="020B0602020104020603" pitchFamily="34" charset="0"/>
            </a:endParaRPr>
          </a:p>
          <a:p>
            <a:pPr>
              <a:lnSpc>
                <a:spcPct val="110000"/>
              </a:lnSpc>
            </a:pPr>
            <a:r>
              <a:rPr lang="en-US" dirty="0">
                <a:latin typeface="Tw Cen MT" panose="020B0602020104020603" pitchFamily="34" charset="0"/>
              </a:rPr>
              <a:t>The routes are developed with input from principals, community school coordinators, teachers, students, parents, and other community members. ID the major routes children take to get to school, paying particular attention also to where students previously zoned for a closing school will be coming from. </a:t>
            </a:r>
          </a:p>
        </p:txBody>
      </p:sp>
      <p:sp>
        <p:nvSpPr>
          <p:cNvPr id="4" name="Slide Number Placeholder 3"/>
          <p:cNvSpPr>
            <a:spLocks noGrp="1"/>
          </p:cNvSpPr>
          <p:nvPr>
            <p:ph type="sldNum" sz="quarter" idx="10"/>
          </p:nvPr>
        </p:nvSpPr>
        <p:spPr/>
        <p:txBody>
          <a:bodyPr/>
          <a:lstStyle/>
          <a:p>
            <a:fld id="{9F50BC2A-84EC-4C4B-A833-B1473119B3AF}" type="slidenum">
              <a:rPr lang="en-US" smtClean="0"/>
              <a:t>7</a:t>
            </a:fld>
            <a:endParaRPr lang="en-US" dirty="0"/>
          </a:p>
        </p:txBody>
      </p:sp>
    </p:spTree>
    <p:extLst>
      <p:ext uri="{BB962C8B-B14F-4D97-AF65-F5344CB8AC3E}">
        <p14:creationId xmlns:p14="http://schemas.microsoft.com/office/powerpoint/2010/main" val="2693819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latin typeface="Tw Cen MT" panose="020B0602020104020603" pitchFamily="34" charset="0"/>
              </a:rPr>
              <a:t>General categories: Process will lift up priorities in the communities around the school. It’s not a large-scale plan, but will be impacted by, and fits into the context of, current and planned activities.</a:t>
            </a:r>
            <a:endParaRPr lang="en-US" b="1" dirty="0">
              <a:latin typeface="Tw Cen MT" panose="020B0602020104020603" pitchFamily="34" charset="0"/>
            </a:endParaRPr>
          </a:p>
        </p:txBody>
      </p:sp>
      <p:sp>
        <p:nvSpPr>
          <p:cNvPr id="4" name="Slide Number Placeholder 3"/>
          <p:cNvSpPr>
            <a:spLocks noGrp="1"/>
          </p:cNvSpPr>
          <p:nvPr>
            <p:ph type="sldNum" sz="quarter" idx="10"/>
          </p:nvPr>
        </p:nvSpPr>
        <p:spPr/>
        <p:txBody>
          <a:bodyPr/>
          <a:lstStyle/>
          <a:p>
            <a:fld id="{9F50BC2A-84EC-4C4B-A833-B1473119B3AF}" type="slidenum">
              <a:rPr lang="en-US" smtClean="0"/>
              <a:t>8</a:t>
            </a:fld>
            <a:endParaRPr lang="en-US" dirty="0"/>
          </a:p>
        </p:txBody>
      </p:sp>
    </p:spTree>
    <p:extLst>
      <p:ext uri="{BB962C8B-B14F-4D97-AF65-F5344CB8AC3E}">
        <p14:creationId xmlns:p14="http://schemas.microsoft.com/office/powerpoint/2010/main" val="269381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latin typeface="Tw Cen MT" panose="020B0602020104020603" pitchFamily="34" charset="0"/>
              </a:rPr>
              <a:t>Other: Worked with DOT to apply for a state Safe Routes to School grant (</a:t>
            </a:r>
            <a:r>
              <a:rPr lang="en-US" dirty="0" err="1">
                <a:latin typeface="Tw Cen MT" panose="020B0602020104020603" pitchFamily="34" charset="0"/>
              </a:rPr>
              <a:t>Pimlico</a:t>
            </a:r>
            <a:r>
              <a:rPr lang="en-US" dirty="0">
                <a:latin typeface="Tw Cen MT" panose="020B0602020104020603" pitchFamily="34" charset="0"/>
              </a:rPr>
              <a:t>)</a:t>
            </a:r>
          </a:p>
        </p:txBody>
      </p:sp>
      <p:sp>
        <p:nvSpPr>
          <p:cNvPr id="4" name="Slide Number Placeholder 3"/>
          <p:cNvSpPr>
            <a:spLocks noGrp="1"/>
          </p:cNvSpPr>
          <p:nvPr>
            <p:ph type="sldNum" sz="quarter" idx="10"/>
          </p:nvPr>
        </p:nvSpPr>
        <p:spPr/>
        <p:txBody>
          <a:bodyPr/>
          <a:lstStyle/>
          <a:p>
            <a:fld id="{9F50BC2A-84EC-4C4B-A833-B1473119B3AF}" type="slidenum">
              <a:rPr lang="en-US" smtClean="0"/>
              <a:t>9</a:t>
            </a:fld>
            <a:endParaRPr lang="en-US" dirty="0"/>
          </a:p>
        </p:txBody>
      </p:sp>
    </p:spTree>
    <p:extLst>
      <p:ext uri="{BB962C8B-B14F-4D97-AF65-F5344CB8AC3E}">
        <p14:creationId xmlns:p14="http://schemas.microsoft.com/office/powerpoint/2010/main" val="269381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INSPIRE</a:t>
            </a:r>
            <a:r>
              <a:rPr lang="en-US" baseline="0" dirty="0"/>
              <a:t> we have funding to work with the community to develop a special project in the INSPIRE area. Examples:</a:t>
            </a:r>
          </a:p>
          <a:p>
            <a:r>
              <a:rPr lang="en-US" dirty="0">
                <a:latin typeface="Tw Cen MT" panose="020B0602020104020603" pitchFamily="34" charset="0"/>
              </a:rPr>
              <a:t>Learning Gardens, Bus Shelters, Community Signs, Play Spaces, Park Improvements, Murals, Public Art, Artistic Fencing, Traffic Calming, Façade Improvement, Artistic Crosswalks, Unique trash receptacles</a:t>
            </a:r>
          </a:p>
        </p:txBody>
      </p:sp>
      <p:sp>
        <p:nvSpPr>
          <p:cNvPr id="4" name="Slide Number Placeholder 3"/>
          <p:cNvSpPr>
            <a:spLocks noGrp="1"/>
          </p:cNvSpPr>
          <p:nvPr>
            <p:ph type="sldNum" sz="quarter" idx="10"/>
          </p:nvPr>
        </p:nvSpPr>
        <p:spPr/>
        <p:txBody>
          <a:bodyPr/>
          <a:lstStyle/>
          <a:p>
            <a:fld id="{9F50BC2A-84EC-4C4B-A833-B1473119B3AF}" type="slidenum">
              <a:rPr lang="en-US" smtClean="0"/>
              <a:t>10</a:t>
            </a:fld>
            <a:endParaRPr lang="en-US" dirty="0"/>
          </a:p>
        </p:txBody>
      </p:sp>
    </p:spTree>
    <p:extLst>
      <p:ext uri="{BB962C8B-B14F-4D97-AF65-F5344CB8AC3E}">
        <p14:creationId xmlns:p14="http://schemas.microsoft.com/office/powerpoint/2010/main" val="271130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3508200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1246993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229611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113473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54167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3067800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3479333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2720470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3177110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174849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AD54A9-6201-4DE0-AC26-96B9FE3B5CD9}" type="datetimeFigureOut">
              <a:rPr lang="en-US" smtClean="0"/>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BF101-E3D0-453F-916D-C69125754B2C}" type="slidenum">
              <a:rPr lang="en-US" smtClean="0"/>
              <a:t>‹#›</a:t>
            </a:fld>
            <a:endParaRPr lang="en-US" dirty="0"/>
          </a:p>
        </p:txBody>
      </p:sp>
    </p:spTree>
    <p:extLst>
      <p:ext uri="{BB962C8B-B14F-4D97-AF65-F5344CB8AC3E}">
        <p14:creationId xmlns:p14="http://schemas.microsoft.com/office/powerpoint/2010/main" val="359693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D54A9-6201-4DE0-AC26-96B9FE3B5CD9}" type="datetimeFigureOut">
              <a:rPr lang="en-US" smtClean="0"/>
              <a:t>3/8/2023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BF101-E3D0-453F-916D-C69125754B2C}" type="slidenum">
              <a:rPr lang="en-US" smtClean="0"/>
              <a:t>‹#›</a:t>
            </a:fld>
            <a:endParaRPr lang="en-US" dirty="0"/>
          </a:p>
        </p:txBody>
      </p:sp>
    </p:spTree>
    <p:extLst>
      <p:ext uri="{BB962C8B-B14F-4D97-AF65-F5344CB8AC3E}">
        <p14:creationId xmlns:p14="http://schemas.microsoft.com/office/powerpoint/2010/main" val="2096578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15.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mailto:marie.anderson@baltimorecity.gov" TargetMode="External"/><Relationship Id="rId4" Type="http://schemas.openxmlformats.org/officeDocument/2006/relationships/hyperlink" Target="mailto:jaffa.weiss@baltimorecity.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709841"/>
            <a:ext cx="8686800" cy="629899"/>
          </a:xfrm>
        </p:spPr>
        <p:txBody>
          <a:bodyPr>
            <a:noAutofit/>
          </a:bodyPr>
          <a:lstStyle/>
          <a:p>
            <a:r>
              <a:rPr lang="en-US" sz="2800" b="1" dirty="0" err="1">
                <a:solidFill>
                  <a:schemeClr val="tx1">
                    <a:lumMod val="65000"/>
                    <a:lumOff val="35000"/>
                  </a:schemeClr>
                </a:solidFill>
                <a:latin typeface="Tw Cen MT" panose="020B0602020104020603" pitchFamily="34" charset="0"/>
              </a:rPr>
              <a:t>Govans</a:t>
            </a:r>
            <a:r>
              <a:rPr lang="en-US" sz="2800" b="1" dirty="0">
                <a:solidFill>
                  <a:schemeClr val="tx1">
                    <a:lumMod val="65000"/>
                    <a:lumOff val="35000"/>
                  </a:schemeClr>
                </a:solidFill>
                <a:latin typeface="Tw Cen MT" panose="020B0602020104020603" pitchFamily="34" charset="0"/>
              </a:rPr>
              <a:t> Elementary PTO</a:t>
            </a:r>
          </a:p>
          <a:p>
            <a:r>
              <a:rPr lang="en-US" sz="2800" b="1" dirty="0">
                <a:solidFill>
                  <a:schemeClr val="tx1">
                    <a:lumMod val="65000"/>
                    <a:lumOff val="35000"/>
                  </a:schemeClr>
                </a:solidFill>
                <a:latin typeface="Tw Cen MT" panose="020B0602020104020603" pitchFamily="34" charset="0"/>
              </a:rPr>
              <a:t>   27 September 2022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205" y="1514934"/>
            <a:ext cx="3108293" cy="1844340"/>
          </a:xfrm>
          <a:prstGeom prst="rect">
            <a:avLst/>
          </a:prstGeom>
        </p:spPr>
      </p:pic>
      <p:sp>
        <p:nvSpPr>
          <p:cNvPr id="9" name="Rectangle 8"/>
          <p:cNvSpPr/>
          <p:nvPr/>
        </p:nvSpPr>
        <p:spPr>
          <a:xfrm>
            <a:off x="228600" y="29242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3281784" y="5080754"/>
            <a:ext cx="2504536" cy="1489695"/>
            <a:chOff x="3129995" y="5080754"/>
            <a:chExt cx="2504536" cy="148969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819" y="5241243"/>
              <a:ext cx="767037" cy="8019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6133" y="5080754"/>
              <a:ext cx="1055744" cy="1059275"/>
            </a:xfrm>
            <a:prstGeom prst="rect">
              <a:avLst/>
            </a:prstGeom>
          </p:spPr>
        </p:pic>
        <p:sp>
          <p:nvSpPr>
            <p:cNvPr id="10" name="Content Placeholder 2"/>
            <p:cNvSpPr txBox="1">
              <a:spLocks/>
            </p:cNvSpPr>
            <p:nvPr/>
          </p:nvSpPr>
          <p:spPr>
            <a:xfrm>
              <a:off x="3129995" y="6140029"/>
              <a:ext cx="1214320" cy="4304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000" dirty="0">
                  <a:latin typeface="Tw Cen MT" panose="020B0602020104020603" pitchFamily="34" charset="0"/>
                </a:rPr>
                <a:t>Brandon M. Scott</a:t>
              </a:r>
            </a:p>
            <a:p>
              <a:pPr marL="0" indent="0" algn="ctr">
                <a:buFont typeface="Arial" pitchFamily="34" charset="0"/>
                <a:buNone/>
              </a:pPr>
              <a:r>
                <a:rPr lang="en-US" sz="1000" dirty="0">
                  <a:latin typeface="Tw Cen MT" panose="020B0602020104020603" pitchFamily="34" charset="0"/>
                </a:rPr>
                <a:t>Mayor</a:t>
              </a:r>
            </a:p>
          </p:txBody>
        </p:sp>
        <p:sp>
          <p:nvSpPr>
            <p:cNvPr id="12" name="Content Placeholder 2"/>
            <p:cNvSpPr txBox="1">
              <a:spLocks/>
            </p:cNvSpPr>
            <p:nvPr/>
          </p:nvSpPr>
          <p:spPr>
            <a:xfrm>
              <a:off x="4420210" y="6140028"/>
              <a:ext cx="1214321" cy="4304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000" dirty="0">
                  <a:latin typeface="Tw Cen MT" panose="020B0602020104020603" pitchFamily="34" charset="0"/>
                </a:rPr>
                <a:t>Chris </a:t>
              </a:r>
              <a:r>
                <a:rPr lang="en-US" sz="1000" dirty="0" err="1">
                  <a:latin typeface="Tw Cen MT" panose="020B0602020104020603" pitchFamily="34" charset="0"/>
                </a:rPr>
                <a:t>Ryer</a:t>
              </a:r>
              <a:endParaRPr lang="en-US" sz="1000" dirty="0">
                <a:latin typeface="Tw Cen MT" panose="020B0602020104020603" pitchFamily="34" charset="0"/>
              </a:endParaRPr>
            </a:p>
            <a:p>
              <a:pPr marL="0" indent="0" algn="ctr">
                <a:buFont typeface="Arial" pitchFamily="34" charset="0"/>
                <a:buNone/>
              </a:pPr>
              <a:r>
                <a:rPr lang="en-US" sz="1000" dirty="0">
                  <a:latin typeface="Tw Cen MT" panose="020B0602020104020603" pitchFamily="34" charset="0"/>
                </a:rPr>
                <a:t>Director</a:t>
              </a:r>
              <a:endParaRPr lang="en-US" sz="800" dirty="0">
                <a:latin typeface="Tw Cen MT" panose="020B0602020104020603" pitchFamily="34" charset="0"/>
              </a:endParaRPr>
            </a:p>
          </p:txBody>
        </p:sp>
      </p:grpSp>
    </p:spTree>
    <p:extLst>
      <p:ext uri="{BB962C8B-B14F-4D97-AF65-F5344CB8AC3E}">
        <p14:creationId xmlns:p14="http://schemas.microsoft.com/office/powerpoint/2010/main" val="4223038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p:cNvSpPr txBox="1">
            <a:spLocks/>
          </p:cNvSpPr>
          <p:nvPr/>
        </p:nvSpPr>
        <p:spPr>
          <a:xfrm>
            <a:off x="609600" y="272256"/>
            <a:ext cx="8153400" cy="718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dirty="0">
                <a:solidFill>
                  <a:schemeClr val="bg1"/>
                </a:solidFill>
                <a:latin typeface="Tw Cen MT" panose="020B0602020104020603" pitchFamily="34" charset="0"/>
              </a:rPr>
              <a:t>Community-based Projects: Examples</a:t>
            </a:r>
            <a:endParaRPr lang="en-US" sz="3000" b="1" dirty="0">
              <a:solidFill>
                <a:schemeClr val="bg1"/>
              </a:solidFill>
              <a:latin typeface="Tw Cen MT" panose="020B0602020104020603" pitchFamily="34" charset="0"/>
            </a:endParaRPr>
          </a:p>
        </p:txBody>
      </p:sp>
      <p:sp>
        <p:nvSpPr>
          <p:cNvPr id="18" name="Rectangle 17"/>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lide Number Placeholder 1"/>
          <p:cNvSpPr>
            <a:spLocks noGrp="1"/>
          </p:cNvSpPr>
          <p:nvPr>
            <p:ph type="sldNum" sz="quarter" idx="12"/>
          </p:nvPr>
        </p:nvSpPr>
        <p:spPr>
          <a:xfrm>
            <a:off x="6553200" y="6356350"/>
            <a:ext cx="2133600" cy="365125"/>
          </a:xfrm>
        </p:spPr>
        <p:txBody>
          <a:bodyPr/>
          <a:lstStyle/>
          <a:p>
            <a:fld id="{D1FBF101-E3D0-453F-916D-C69125754B2C}" type="slidenum">
              <a:rPr lang="en-US" smtClean="0"/>
              <a:t>10</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000" t="26900" r="40000" b="37239"/>
          <a:stretch/>
        </p:blipFill>
        <p:spPr bwMode="auto">
          <a:xfrm>
            <a:off x="397775" y="1055835"/>
            <a:ext cx="2200955" cy="1993690"/>
          </a:xfrm>
          <a:prstGeom prst="rect">
            <a:avLst/>
          </a:prstGeom>
          <a:noFill/>
          <a:ln w="38100" cmpd="sng">
            <a:solidFill>
              <a:srgbClr val="D76A2D"/>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5234" t="4905" r="13081" b="8432"/>
          <a:stretch/>
        </p:blipFill>
        <p:spPr>
          <a:xfrm>
            <a:off x="2750520" y="1055836"/>
            <a:ext cx="1935779" cy="1993689"/>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32410" t="11523" r="24826" b="19343"/>
          <a:stretch/>
        </p:blipFill>
        <p:spPr>
          <a:xfrm>
            <a:off x="5027369" y="4795109"/>
            <a:ext cx="1442005" cy="1669691"/>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97" y="4797353"/>
            <a:ext cx="2223263" cy="1667447"/>
          </a:xfrm>
          <a:prstGeom prst="rect">
            <a:avLst/>
          </a:prstGeom>
          <a:ln w="38100" cmpd="sng">
            <a:solidFill>
              <a:srgbClr val="D76A2D"/>
            </a:solidFill>
          </a:ln>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069" t="32494" r="28910" b="18894"/>
          <a:stretch/>
        </p:blipFill>
        <p:spPr bwMode="auto">
          <a:xfrm>
            <a:off x="4799685" y="1076255"/>
            <a:ext cx="2532798" cy="1973270"/>
          </a:xfrm>
          <a:prstGeom prst="rect">
            <a:avLst/>
          </a:prstGeom>
          <a:noFill/>
          <a:ln w="38100" cmpd="sng">
            <a:solidFill>
              <a:srgbClr val="D76A2D"/>
            </a:solid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36"/>
          <p:cNvPicPr>
            <a:picLocks noChangeAspect="1"/>
          </p:cNvPicPr>
          <p:nvPr/>
        </p:nvPicPr>
        <p:blipFill rotWithShape="1">
          <a:blip r:embed="rId8">
            <a:extLst>
              <a:ext uri="{28A0092B-C50C-407E-A947-70E740481C1C}">
                <a14:useLocalDpi xmlns:a14="http://schemas.microsoft.com/office/drawing/2010/main" val="0"/>
              </a:ext>
            </a:extLst>
          </a:blip>
          <a:srcRect l="30140" r="20785"/>
          <a:stretch/>
        </p:blipFill>
        <p:spPr>
          <a:xfrm>
            <a:off x="5027371" y="3201315"/>
            <a:ext cx="1414182" cy="1532238"/>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l="16528" r="25477" b="37436"/>
          <a:stretch/>
        </p:blipFill>
        <p:spPr>
          <a:xfrm>
            <a:off x="2750520" y="4795110"/>
            <a:ext cx="2170730" cy="1669690"/>
          </a:xfrm>
          <a:prstGeom prst="rect">
            <a:avLst/>
          </a:prstGeom>
        </p:spPr>
      </p:pic>
      <p:pic>
        <p:nvPicPr>
          <p:cNvPr id="41" name="Picture 40"/>
          <p:cNvPicPr>
            <a:picLocks noChangeAspect="1"/>
          </p:cNvPicPr>
          <p:nvPr/>
        </p:nvPicPr>
        <p:blipFill rotWithShape="1">
          <a:blip r:embed="rId10" cstate="print">
            <a:extLst>
              <a:ext uri="{28A0092B-C50C-407E-A947-70E740481C1C}">
                <a14:useLocalDpi xmlns:a14="http://schemas.microsoft.com/office/drawing/2010/main" val="0"/>
              </a:ext>
            </a:extLst>
          </a:blip>
          <a:srcRect r="18449" b="13241"/>
          <a:stretch/>
        </p:blipFill>
        <p:spPr>
          <a:xfrm>
            <a:off x="7456010" y="1055835"/>
            <a:ext cx="1306990" cy="2043684"/>
          </a:xfrm>
          <a:prstGeom prst="rect">
            <a:avLst/>
          </a:prstGeom>
        </p:spPr>
      </p:pic>
      <p:pic>
        <p:nvPicPr>
          <p:cNvPr id="42"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406" b="13328"/>
          <a:stretch/>
        </p:blipFill>
        <p:spPr bwMode="auto">
          <a:xfrm>
            <a:off x="2750520" y="3201315"/>
            <a:ext cx="2193810" cy="151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246" t="10320" r="15682" b="13237"/>
          <a:stretch/>
        </p:blipFill>
        <p:spPr bwMode="auto">
          <a:xfrm>
            <a:off x="6545270" y="3208781"/>
            <a:ext cx="2240330" cy="3256020"/>
          </a:xfrm>
          <a:prstGeom prst="rect">
            <a:avLst/>
          </a:prstGeom>
          <a:noFill/>
          <a:ln w="38100" cmpd="sng">
            <a:solidFill>
              <a:srgbClr val="D76A2D"/>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2" descr="IMG_6787"/>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20" t="9838" r="1820"/>
          <a:stretch/>
        </p:blipFill>
        <p:spPr bwMode="auto">
          <a:xfrm>
            <a:off x="426713" y="3130179"/>
            <a:ext cx="2096079" cy="1550833"/>
          </a:xfrm>
          <a:prstGeom prst="rect">
            <a:avLst/>
          </a:prstGeom>
          <a:noFill/>
          <a:ln w="635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188335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420210" y="1000360"/>
            <a:ext cx="1062530" cy="5312651"/>
            <a:chOff x="-1727285" y="1152150"/>
            <a:chExt cx="1062530" cy="4553700"/>
          </a:xfrm>
        </p:grpSpPr>
        <p:sp>
          <p:nvSpPr>
            <p:cNvPr id="17" name="Double Brace 16"/>
            <p:cNvSpPr/>
            <p:nvPr/>
          </p:nvSpPr>
          <p:spPr>
            <a:xfrm>
              <a:off x="-1575495" y="1455730"/>
              <a:ext cx="910740" cy="3870645"/>
            </a:xfrm>
            <a:prstGeom prst="bracePair">
              <a:avLst/>
            </a:prstGeom>
          </p:spPr>
          <p:style>
            <a:lnRef idx="2">
              <a:schemeClr val="dk1"/>
            </a:lnRef>
            <a:fillRef idx="0">
              <a:schemeClr val="dk1"/>
            </a:fillRef>
            <a:effectRef idx="1">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8" name="Rectangle 17"/>
            <p:cNvSpPr/>
            <p:nvPr/>
          </p:nvSpPr>
          <p:spPr>
            <a:xfrm>
              <a:off x="-1727285" y="1152150"/>
              <a:ext cx="758950" cy="4553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5" name="Rectangle 4"/>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553200" y="6356350"/>
            <a:ext cx="2133600" cy="365125"/>
          </a:xfrm>
        </p:spPr>
        <p:txBody>
          <a:bodyPr/>
          <a:lstStyle/>
          <a:p>
            <a:fld id="{D1FBF101-E3D0-453F-916D-C69125754B2C}" type="slidenum">
              <a:rPr lang="en-US" smtClean="0"/>
              <a:t>11</a:t>
            </a:fld>
            <a:endParaRPr lang="en-US" dirty="0"/>
          </a:p>
        </p:txBody>
      </p:sp>
      <p:sp>
        <p:nvSpPr>
          <p:cNvPr id="11" name="Title 1"/>
          <p:cNvSpPr txBox="1">
            <a:spLocks/>
          </p:cNvSpPr>
          <p:nvPr/>
        </p:nvSpPr>
        <p:spPr>
          <a:xfrm>
            <a:off x="495300" y="326323"/>
            <a:ext cx="8153400" cy="718344"/>
          </a:xfrm>
          <a:prstGeom prst="rect">
            <a:avLst/>
          </a:prstGeom>
        </p:spPr>
        <p:txBody>
          <a:bodyPr vert="horz" lIns="91440" tIns="45720" rIns="91440" bIns="45720" rtlCol="0" anchor="ctr">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800" b="1" dirty="0">
                <a:solidFill>
                  <a:schemeClr val="bg1"/>
                </a:solidFill>
                <a:latin typeface="Tw Cen MT" panose="020B0602020104020603" pitchFamily="34" charset="0"/>
              </a:rPr>
              <a:t>Process = Engagement + Implementation</a:t>
            </a:r>
          </a:p>
        </p:txBody>
      </p:sp>
      <p:graphicFrame>
        <p:nvGraphicFramePr>
          <p:cNvPr id="12" name="Diagram 11"/>
          <p:cNvGraphicFramePr/>
          <p:nvPr>
            <p:extLst>
              <p:ext uri="{D42A27DB-BD31-4B8C-83A1-F6EECF244321}">
                <p14:modId xmlns:p14="http://schemas.microsoft.com/office/powerpoint/2010/main" val="3379391747"/>
              </p:ext>
            </p:extLst>
          </p:nvPr>
        </p:nvGraphicFramePr>
        <p:xfrm>
          <a:off x="511160" y="770408"/>
          <a:ext cx="4553700" cy="5846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6"/>
          <p:cNvSpPr txBox="1"/>
          <p:nvPr/>
        </p:nvSpPr>
        <p:spPr>
          <a:xfrm>
            <a:off x="5617755" y="1228045"/>
            <a:ext cx="3204365" cy="2585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w Cen MT"/>
                <a:cs typeface="Tw Cen MT"/>
              </a:rPr>
              <a:t>COMMUNITY ENGAGEMENT</a:t>
            </a:r>
          </a:p>
          <a:p>
            <a:pPr marL="285750" indent="-285750">
              <a:buFont typeface="Arial"/>
              <a:buChar char="•"/>
            </a:pPr>
            <a:r>
              <a:rPr lang="en-US" sz="1600" dirty="0">
                <a:latin typeface="Tw Cen MT"/>
                <a:cs typeface="Tw Cen MT"/>
              </a:rPr>
              <a:t>INSPIRE Workshops</a:t>
            </a:r>
          </a:p>
          <a:p>
            <a:pPr marL="285750" indent="-285750">
              <a:buFont typeface="Arial"/>
              <a:buChar char="•"/>
            </a:pPr>
            <a:r>
              <a:rPr lang="en-US" sz="1600" dirty="0">
                <a:latin typeface="Tw Cen MT"/>
                <a:cs typeface="Tw Cen MT"/>
              </a:rPr>
              <a:t>Community Meetings &amp; Events</a:t>
            </a:r>
          </a:p>
          <a:p>
            <a:pPr marL="285750" indent="-285750">
              <a:buFont typeface="Arial"/>
              <a:buChar char="•"/>
            </a:pPr>
            <a:r>
              <a:rPr lang="en-US" sz="1600" dirty="0">
                <a:latin typeface="Tw Cen MT"/>
                <a:cs typeface="Tw Cen MT"/>
              </a:rPr>
              <a:t>Steering Committee Meetings</a:t>
            </a:r>
          </a:p>
          <a:p>
            <a:pPr marL="285750" indent="-285750">
              <a:buFont typeface="Arial"/>
              <a:buChar char="•"/>
            </a:pPr>
            <a:r>
              <a:rPr lang="en-US" sz="1600" dirty="0">
                <a:latin typeface="Tw Cen MT"/>
                <a:cs typeface="Tw Cen MT"/>
              </a:rPr>
              <a:t>School Events</a:t>
            </a:r>
          </a:p>
          <a:p>
            <a:pPr marL="285750" indent="-285750">
              <a:buFont typeface="Arial"/>
              <a:buChar char="•"/>
            </a:pPr>
            <a:r>
              <a:rPr lang="en-US" sz="1600" dirty="0">
                <a:latin typeface="Tw Cen MT"/>
                <a:cs typeface="Tw Cen MT"/>
              </a:rPr>
              <a:t>Student Workshops &amp; Projects</a:t>
            </a:r>
          </a:p>
          <a:p>
            <a:pPr marL="285750" indent="-285750">
              <a:buFont typeface="Arial"/>
              <a:buChar char="•"/>
            </a:pPr>
            <a:r>
              <a:rPr lang="en-US" sz="1600" dirty="0">
                <a:latin typeface="Tw Cen MT"/>
                <a:cs typeface="Tw Cen MT"/>
              </a:rPr>
              <a:t>Fieldwork/Community Walks</a:t>
            </a:r>
          </a:p>
          <a:p>
            <a:pPr marL="285750" indent="-285750">
              <a:buFont typeface="Arial"/>
              <a:buChar char="•"/>
            </a:pPr>
            <a:r>
              <a:rPr lang="en-US" sz="1600" dirty="0">
                <a:latin typeface="Tw Cen MT"/>
                <a:cs typeface="Tw Cen MT"/>
              </a:rPr>
              <a:t>Subject-area Workshops</a:t>
            </a:r>
          </a:p>
          <a:p>
            <a:pPr marL="285750" indent="-285750">
              <a:buFont typeface="Arial"/>
              <a:buChar char="•"/>
            </a:pPr>
            <a:r>
              <a:rPr lang="en-US" sz="1600" dirty="0">
                <a:latin typeface="Tw Cen MT"/>
                <a:cs typeface="Tw Cen MT"/>
              </a:rPr>
              <a:t>Project Voting</a:t>
            </a:r>
          </a:p>
          <a:p>
            <a:pPr marL="285750" indent="-285750">
              <a:buFont typeface="Arial"/>
              <a:buChar char="•"/>
            </a:pPr>
            <a:r>
              <a:rPr lang="en-US" sz="1600" dirty="0">
                <a:latin typeface="Tw Cen MT"/>
                <a:cs typeface="Tw Cen MT"/>
              </a:rPr>
              <a:t>Project Charrettes</a:t>
            </a:r>
          </a:p>
        </p:txBody>
      </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6656" t="8773"/>
          <a:stretch/>
        </p:blipFill>
        <p:spPr>
          <a:xfrm>
            <a:off x="5558635" y="4036159"/>
            <a:ext cx="1528892" cy="1138426"/>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t="638" b="1"/>
          <a:stretch/>
        </p:blipFill>
        <p:spPr>
          <a:xfrm>
            <a:off x="7200216" y="4036159"/>
            <a:ext cx="1561358" cy="1138426"/>
          </a:xfrm>
          <a:prstGeom prst="rect">
            <a:avLst/>
          </a:prstGeom>
        </p:spPr>
      </p:pic>
      <p:sp>
        <p:nvSpPr>
          <p:cNvPr id="21" name="TextBox 6"/>
          <p:cNvSpPr txBox="1"/>
          <p:nvPr/>
        </p:nvSpPr>
        <p:spPr>
          <a:xfrm>
            <a:off x="5541860" y="5402270"/>
            <a:ext cx="3356155" cy="6924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i="1" dirty="0">
                <a:latin typeface="Tw Cen MT"/>
                <a:cs typeface="Tw Cen MT"/>
              </a:rPr>
              <a:t>Although much of the plan will be implemented after adoption, there is investment and activity throughout the process. </a:t>
            </a:r>
          </a:p>
        </p:txBody>
      </p:sp>
    </p:spTree>
    <p:extLst>
      <p:ext uri="{BB962C8B-B14F-4D97-AF65-F5344CB8AC3E}">
        <p14:creationId xmlns:p14="http://schemas.microsoft.com/office/powerpoint/2010/main" val="1451294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195" y="165515"/>
            <a:ext cx="8821205" cy="6463885"/>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4195" y="165515"/>
            <a:ext cx="8821205" cy="825085"/>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800" b="1" dirty="0">
                <a:solidFill>
                  <a:prstClr val="white"/>
                </a:solidFill>
                <a:latin typeface="Tw Cen MT" panose="020B0602020104020603" pitchFamily="34" charset="0"/>
              </a:rPr>
              <a:t>REVIEW OF PLANS</a:t>
            </a:r>
            <a:endParaRPr lang="en-US" sz="3000" b="1" dirty="0">
              <a:solidFill>
                <a:prstClr val="white"/>
              </a:solidFill>
              <a:latin typeface="Tw Cen MT" panose="020B0602020104020603" pitchFamily="34" charset="0"/>
            </a:endParaRPr>
          </a:p>
        </p:txBody>
      </p:sp>
      <p:pic>
        <p:nvPicPr>
          <p:cNvPr id="8" name="Picture 7"/>
          <p:cNvPicPr>
            <a:picLocks noChangeAspect="1"/>
          </p:cNvPicPr>
          <p:nvPr/>
        </p:nvPicPr>
        <p:blipFill rotWithShape="1">
          <a:blip r:embed="rId2"/>
          <a:srcRect l="30080" t="18128" r="31740" b="4848"/>
          <a:stretch/>
        </p:blipFill>
        <p:spPr>
          <a:xfrm>
            <a:off x="256993" y="1757165"/>
            <a:ext cx="3256221" cy="4105670"/>
          </a:xfrm>
          <a:prstGeom prst="rect">
            <a:avLst/>
          </a:prstGeom>
        </p:spPr>
      </p:pic>
      <p:pic>
        <p:nvPicPr>
          <p:cNvPr id="9" name="Picture 8"/>
          <p:cNvPicPr>
            <a:picLocks noChangeAspect="1"/>
          </p:cNvPicPr>
          <p:nvPr/>
        </p:nvPicPr>
        <p:blipFill>
          <a:blip r:embed="rId3"/>
          <a:stretch>
            <a:fillRect/>
          </a:stretch>
        </p:blipFill>
        <p:spPr>
          <a:xfrm>
            <a:off x="3645002" y="1018629"/>
            <a:ext cx="5134866" cy="3035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A57E9701-7F14-4621-BCA8-2B79FEA78CB1}"/>
              </a:ext>
            </a:extLst>
          </p:cNvPr>
          <p:cNvPicPr>
            <a:picLocks noChangeAspect="1"/>
          </p:cNvPicPr>
          <p:nvPr/>
        </p:nvPicPr>
        <p:blipFill rotWithShape="1">
          <a:blip r:embed="rId4"/>
          <a:srcRect l="20950" t="18128" r="19291" b="4848"/>
          <a:stretch/>
        </p:blipFill>
        <p:spPr>
          <a:xfrm>
            <a:off x="4693733" y="4128659"/>
            <a:ext cx="3012220" cy="2426511"/>
          </a:xfrm>
          <a:prstGeom prst="rect">
            <a:avLst/>
          </a:prstGeom>
        </p:spPr>
      </p:pic>
    </p:spTree>
    <p:extLst>
      <p:ext uri="{BB962C8B-B14F-4D97-AF65-F5344CB8AC3E}">
        <p14:creationId xmlns:p14="http://schemas.microsoft.com/office/powerpoint/2010/main" val="225659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609600" y="272256"/>
            <a:ext cx="8153400" cy="718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dirty="0">
                <a:solidFill>
                  <a:schemeClr val="bg1"/>
                </a:solidFill>
                <a:latin typeface="Tw Cen MT" panose="020B0602020104020603" pitchFamily="34" charset="0"/>
              </a:rPr>
              <a:t>INSPIRE Steering Committee</a:t>
            </a:r>
            <a:endParaRPr lang="en-US" sz="3000" b="1" dirty="0">
              <a:solidFill>
                <a:schemeClr val="bg1"/>
              </a:solidFill>
              <a:latin typeface="Tw Cen MT" panose="020B0602020104020603" pitchFamily="34" charset="0"/>
            </a:endParaRPr>
          </a:p>
        </p:txBody>
      </p:sp>
      <p:sp>
        <p:nvSpPr>
          <p:cNvPr id="11" name="Rectangle 10"/>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0242" t="2406" r="7984" b="5538"/>
          <a:stretch/>
        </p:blipFill>
        <p:spPr>
          <a:xfrm>
            <a:off x="725814" y="2370880"/>
            <a:ext cx="1721126" cy="1361252"/>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3910" t="11628" r="6478" b="4389"/>
          <a:stretch/>
        </p:blipFill>
        <p:spPr>
          <a:xfrm>
            <a:off x="725814" y="3888780"/>
            <a:ext cx="1721126" cy="1361700"/>
          </a:xfrm>
          <a:prstGeom prst="rect">
            <a:avLst/>
          </a:prstGeom>
        </p:spPr>
      </p:pic>
      <p:sp>
        <p:nvSpPr>
          <p:cNvPr id="13" name="Rectangle 12"/>
          <p:cNvSpPr/>
          <p:nvPr/>
        </p:nvSpPr>
        <p:spPr>
          <a:xfrm>
            <a:off x="2674625" y="1911100"/>
            <a:ext cx="5919810" cy="459510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panose="020B0604020202020204" pitchFamily="34" charset="0"/>
              <a:buChar char="•"/>
            </a:pPr>
            <a:r>
              <a:rPr lang="en-US" sz="2000" b="1" dirty="0">
                <a:latin typeface="Tw Cen MT" panose="020B0602020104020603" pitchFamily="34" charset="0"/>
              </a:rPr>
              <a:t>Listen</a:t>
            </a:r>
          </a:p>
          <a:p>
            <a:pPr marL="742950" lvl="1" indent="-285750">
              <a:lnSpc>
                <a:spcPct val="110000"/>
              </a:lnSpc>
              <a:buFont typeface="Arial" panose="020B0604020202020204" pitchFamily="34" charset="0"/>
              <a:buChar char="•"/>
            </a:pPr>
            <a:r>
              <a:rPr lang="en-US" dirty="0">
                <a:latin typeface="Tw Cen MT" panose="020B0602020104020603" pitchFamily="34" charset="0"/>
              </a:rPr>
              <a:t>Outreach</a:t>
            </a:r>
          </a:p>
          <a:p>
            <a:pPr marL="742950" lvl="1" indent="-285750">
              <a:lnSpc>
                <a:spcPct val="110000"/>
              </a:lnSpc>
              <a:buFont typeface="Arial" panose="020B0604020202020204" pitchFamily="34" charset="0"/>
              <a:buChar char="•"/>
            </a:pPr>
            <a:r>
              <a:rPr lang="en-US" dirty="0">
                <a:latin typeface="Tw Cen MT" panose="020B0602020104020603" pitchFamily="34" charset="0"/>
              </a:rPr>
              <a:t>Introductions</a:t>
            </a:r>
          </a:p>
          <a:p>
            <a:pPr marL="742950" lvl="1" indent="-285750">
              <a:lnSpc>
                <a:spcPct val="110000"/>
              </a:lnSpc>
              <a:buFont typeface="Arial" panose="020B0604020202020204" pitchFamily="34" charset="0"/>
              <a:buChar char="•"/>
            </a:pPr>
            <a:r>
              <a:rPr lang="en-US" dirty="0">
                <a:latin typeface="Tw Cen MT" panose="020B0602020104020603" pitchFamily="34" charset="0"/>
              </a:rPr>
              <a:t>Share important history/priorities</a:t>
            </a:r>
          </a:p>
          <a:p>
            <a:pPr marL="742950" lvl="1" indent="-285750">
              <a:lnSpc>
                <a:spcPct val="110000"/>
              </a:lnSpc>
              <a:buFont typeface="Arial" panose="020B0604020202020204" pitchFamily="34" charset="0"/>
              <a:buChar char="•"/>
            </a:pPr>
            <a:r>
              <a:rPr lang="en-US" dirty="0">
                <a:latin typeface="Tw Cen MT" panose="020B0602020104020603" pitchFamily="34" charset="0"/>
              </a:rPr>
              <a:t>Community Walks</a:t>
            </a:r>
          </a:p>
          <a:p>
            <a:pPr marL="742950" lvl="1" indent="-285750">
              <a:lnSpc>
                <a:spcPct val="110000"/>
              </a:lnSpc>
              <a:buFont typeface="Arial" panose="020B0604020202020204" pitchFamily="34" charset="0"/>
              <a:buChar char="•"/>
            </a:pPr>
            <a:endParaRPr lang="en-US" dirty="0">
              <a:latin typeface="Tw Cen MT" panose="020B0602020104020603" pitchFamily="34" charset="0"/>
            </a:endParaRPr>
          </a:p>
          <a:p>
            <a:pPr marL="342900" indent="-342900">
              <a:buFont typeface="Arial" panose="020B0604020202020204" pitchFamily="34" charset="0"/>
              <a:buChar char="•"/>
            </a:pPr>
            <a:r>
              <a:rPr lang="en-US" sz="2000" b="1" dirty="0">
                <a:latin typeface="Tw Cen MT" panose="020B0602020104020603" pitchFamily="34" charset="0"/>
              </a:rPr>
              <a:t>Create</a:t>
            </a:r>
          </a:p>
          <a:p>
            <a:pPr marL="800100" lvl="1" indent="-342900">
              <a:buFont typeface="Arial" panose="020B0604020202020204" pitchFamily="34" charset="0"/>
              <a:buChar char="•"/>
            </a:pPr>
            <a:r>
              <a:rPr lang="en-US" dirty="0">
                <a:latin typeface="Tw Cen MT" panose="020B0602020104020603" pitchFamily="34" charset="0"/>
              </a:rPr>
              <a:t>Recommendation prioritization and feedback</a:t>
            </a:r>
          </a:p>
          <a:p>
            <a:pPr marL="800100" lvl="1" indent="-342900">
              <a:buFont typeface="Arial" panose="020B0604020202020204" pitchFamily="34" charset="0"/>
              <a:buChar char="•"/>
            </a:pPr>
            <a:r>
              <a:rPr lang="en-US" dirty="0">
                <a:latin typeface="Tw Cen MT" panose="020B0602020104020603" pitchFamily="34" charset="0"/>
              </a:rPr>
              <a:t>ID subject-area workshop interest</a:t>
            </a:r>
          </a:p>
          <a:p>
            <a:pPr marL="342900" indent="-342900">
              <a:buFont typeface="Arial" panose="020B0604020202020204" pitchFamily="34" charset="0"/>
              <a:buChar char="•"/>
            </a:pPr>
            <a:endParaRPr lang="en-US" sz="2000" b="1" dirty="0">
              <a:latin typeface="Tw Cen MT" panose="020B0602020104020603" pitchFamily="34" charset="0"/>
            </a:endParaRPr>
          </a:p>
          <a:p>
            <a:pPr marL="342900" indent="-342900">
              <a:buFont typeface="Arial" panose="020B0604020202020204" pitchFamily="34" charset="0"/>
              <a:buChar char="•"/>
            </a:pPr>
            <a:r>
              <a:rPr lang="en-US" sz="2000" b="1" dirty="0">
                <a:latin typeface="Tw Cen MT" panose="020B0602020104020603" pitchFamily="34" charset="0"/>
              </a:rPr>
              <a:t>Deliver</a:t>
            </a:r>
          </a:p>
          <a:p>
            <a:pPr marL="800100" lvl="1" indent="-342900">
              <a:buFont typeface="Arial" panose="020B0604020202020204" pitchFamily="34" charset="0"/>
              <a:buChar char="•"/>
            </a:pPr>
            <a:r>
              <a:rPr lang="en-US" dirty="0">
                <a:latin typeface="Tw Cen MT" panose="020B0602020104020603" pitchFamily="34" charset="0"/>
              </a:rPr>
              <a:t>Community-based project participation</a:t>
            </a:r>
          </a:p>
          <a:p>
            <a:pPr marL="800100" lvl="1" indent="-342900">
              <a:buFont typeface="Arial" panose="020B0604020202020204" pitchFamily="34" charset="0"/>
              <a:buChar char="•"/>
            </a:pPr>
            <a:r>
              <a:rPr lang="en-US" dirty="0">
                <a:latin typeface="Tw Cen MT" panose="020B0602020104020603" pitchFamily="34" charset="0"/>
              </a:rPr>
              <a:t>Planning Commission participation</a:t>
            </a:r>
          </a:p>
          <a:p>
            <a:pPr marL="742950" lvl="1" indent="-285750">
              <a:lnSpc>
                <a:spcPct val="110000"/>
              </a:lnSpc>
              <a:buFont typeface="Arial" panose="020B0604020202020204" pitchFamily="34" charset="0"/>
              <a:buChar char="•"/>
            </a:pPr>
            <a:endParaRPr lang="en-US" dirty="0">
              <a:latin typeface="Tw Cen MT" panose="020B0602020104020603" pitchFamily="34" charset="0"/>
            </a:endParaRPr>
          </a:p>
          <a:p>
            <a:pPr marL="742950" lvl="1" indent="-285750">
              <a:lnSpc>
                <a:spcPct val="110000"/>
              </a:lnSpc>
              <a:buFont typeface="Arial" panose="020B0604020202020204" pitchFamily="34" charset="0"/>
              <a:buChar char="•"/>
            </a:pPr>
            <a:endParaRPr lang="en-US" dirty="0">
              <a:latin typeface="Tw Cen MT" panose="020B0602020104020603" pitchFamily="34" charset="0"/>
            </a:endParaRPr>
          </a:p>
        </p:txBody>
      </p:sp>
      <p:sp>
        <p:nvSpPr>
          <p:cNvPr id="15" name="Content Placeholder 2"/>
          <p:cNvSpPr txBox="1">
            <a:spLocks/>
          </p:cNvSpPr>
          <p:nvPr/>
        </p:nvSpPr>
        <p:spPr>
          <a:xfrm>
            <a:off x="609600" y="1167934"/>
            <a:ext cx="8072651" cy="13389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latin typeface="Tw Cen MT" panose="020B0602020104020603" pitchFamily="34" charset="0"/>
              </a:rPr>
              <a:t>A small Steering Committee of community volunteers will work closely with INSPIRE process and serve as ambassadors. </a:t>
            </a:r>
          </a:p>
        </p:txBody>
      </p:sp>
      <p:sp>
        <p:nvSpPr>
          <p:cNvPr id="2" name="Content Placeholder 1"/>
          <p:cNvSpPr>
            <a:spLocks noGrp="1"/>
          </p:cNvSpPr>
          <p:nvPr>
            <p:ph idx="1"/>
          </p:nvPr>
        </p:nvSpPr>
        <p:spPr>
          <a:xfrm>
            <a:off x="725814" y="6085325"/>
            <a:ext cx="7960986" cy="392285"/>
          </a:xfrm>
        </p:spPr>
        <p:txBody>
          <a:bodyPr>
            <a:normAutofit lnSpcReduction="10000"/>
          </a:bodyPr>
          <a:lstStyle/>
          <a:p>
            <a:pPr marL="0" lvl="1" indent="0">
              <a:buNone/>
            </a:pPr>
            <a:r>
              <a:rPr lang="en-US" sz="2000" dirty="0">
                <a:latin typeface="Tw Cen MT" panose="020B0602020104020603" pitchFamily="34" charset="0"/>
              </a:rPr>
              <a:t>Please sign up if you’re interested in participating!</a:t>
            </a:r>
          </a:p>
          <a:p>
            <a:endParaRPr lang="en-US" dirty="0"/>
          </a:p>
        </p:txBody>
      </p:sp>
    </p:spTree>
    <p:extLst>
      <p:ext uri="{BB962C8B-B14F-4D97-AF65-F5344CB8AC3E}">
        <p14:creationId xmlns:p14="http://schemas.microsoft.com/office/powerpoint/2010/main" val="4063425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542" t="19550" r="2500" b="5189"/>
          <a:stretch/>
        </p:blipFill>
        <p:spPr>
          <a:xfrm>
            <a:off x="228600" y="848570"/>
            <a:ext cx="8686800" cy="5790590"/>
          </a:xfrm>
          <a:prstGeom prst="rect">
            <a:avLst/>
          </a:prstGeom>
        </p:spPr>
      </p:pic>
      <p:sp>
        <p:nvSpPr>
          <p:cNvPr id="2" name="Rectangle 1"/>
          <p:cNvSpPr/>
          <p:nvPr/>
        </p:nvSpPr>
        <p:spPr>
          <a:xfrm>
            <a:off x="644856" y="1455730"/>
            <a:ext cx="4534303" cy="1973270"/>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609600" y="272256"/>
            <a:ext cx="8153400" cy="718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a:solidFill>
                  <a:schemeClr val="bg1"/>
                </a:solidFill>
                <a:latin typeface="Tw Cen MT" panose="020B0602020104020603" pitchFamily="34" charset="0"/>
              </a:rPr>
              <a:t>Contact Information </a:t>
            </a:r>
            <a:r>
              <a:rPr lang="en-US" sz="3800" b="1" dirty="0">
                <a:solidFill>
                  <a:schemeClr val="bg1"/>
                </a:solidFill>
                <a:latin typeface="Tw Cen MT" panose="020B0602020104020603" pitchFamily="34" charset="0"/>
              </a:rPr>
              <a:t>and Next Steps</a:t>
            </a:r>
            <a:endParaRPr lang="en-US" sz="3000" b="1" dirty="0">
              <a:solidFill>
                <a:schemeClr val="bg1"/>
              </a:solidFill>
              <a:latin typeface="Tw Cen MT" panose="020B0602020104020603" pitchFamily="34" charset="0"/>
            </a:endParaRPr>
          </a:p>
        </p:txBody>
      </p:sp>
      <p:sp>
        <p:nvSpPr>
          <p:cNvPr id="8" name="Rectangle 7"/>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609600" y="1455730"/>
            <a:ext cx="4569559" cy="197327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a:latin typeface="Tw Cen MT" panose="020B0602020104020603" pitchFamily="34" charset="0"/>
              </a:rPr>
              <a:t>Jaffa </a:t>
            </a:r>
            <a:r>
              <a:rPr lang="en-US" sz="1800" b="1" dirty="0" err="1">
                <a:latin typeface="Tw Cen MT" panose="020B0602020104020603" pitchFamily="34" charset="0"/>
              </a:rPr>
              <a:t>Batya</a:t>
            </a:r>
            <a:r>
              <a:rPr lang="en-US" sz="1800" b="1" dirty="0">
                <a:latin typeface="Tw Cen MT" panose="020B0602020104020603" pitchFamily="34" charset="0"/>
              </a:rPr>
              <a:t> Weiss, INSPIRE Planner</a:t>
            </a:r>
            <a:endParaRPr lang="en-US" sz="1800" b="1" dirty="0">
              <a:latin typeface="Tw Cen MT" panose="020B0602020104020603" pitchFamily="34" charset="0"/>
              <a:hlinkClick r:id="rId4"/>
            </a:endParaRPr>
          </a:p>
          <a:p>
            <a:pPr marL="0" indent="0">
              <a:buFont typeface="Arial" pitchFamily="34" charset="0"/>
              <a:buNone/>
            </a:pPr>
            <a:r>
              <a:rPr lang="en-US" sz="1800" b="1" dirty="0">
                <a:latin typeface="Tw Cen MT" panose="020B0602020104020603" pitchFamily="34" charset="0"/>
                <a:hlinkClick r:id="rId4"/>
              </a:rPr>
              <a:t>jaffa.weiss@baltimorecity.gov</a:t>
            </a:r>
            <a:endParaRPr lang="en-US" sz="1800" b="1" dirty="0">
              <a:latin typeface="Tw Cen MT" panose="020B0602020104020603" pitchFamily="34" charset="0"/>
            </a:endParaRPr>
          </a:p>
          <a:p>
            <a:pPr marL="0" indent="0">
              <a:buFont typeface="Arial" pitchFamily="34" charset="0"/>
              <a:buNone/>
            </a:pPr>
            <a:r>
              <a:rPr lang="en-US" sz="1800" b="1" dirty="0">
                <a:latin typeface="Tw Cen MT" panose="020B0602020104020603" pitchFamily="34" charset="0"/>
              </a:rPr>
              <a:t>410.396.5937</a:t>
            </a:r>
          </a:p>
          <a:p>
            <a:pPr marL="0" indent="0">
              <a:buFont typeface="Arial" pitchFamily="34" charset="0"/>
              <a:buNone/>
            </a:pPr>
            <a:endParaRPr lang="en-US" sz="1800" b="1" dirty="0">
              <a:latin typeface="Tw Cen MT" panose="020B0602020104020603" pitchFamily="34" charset="0"/>
            </a:endParaRPr>
          </a:p>
          <a:p>
            <a:pPr marL="0" indent="0">
              <a:buFont typeface="Arial" pitchFamily="34" charset="0"/>
              <a:buNone/>
            </a:pPr>
            <a:r>
              <a:rPr lang="en-US" sz="1800" b="1" dirty="0">
                <a:latin typeface="Tw Cen MT" panose="020B0602020104020603" pitchFamily="34" charset="0"/>
              </a:rPr>
              <a:t>Marie Anderson, Northern District Planner</a:t>
            </a:r>
          </a:p>
          <a:p>
            <a:pPr marL="0" indent="0">
              <a:buFont typeface="Arial" pitchFamily="34" charset="0"/>
              <a:buNone/>
            </a:pPr>
            <a:r>
              <a:rPr lang="en-US" sz="1800" b="1" dirty="0">
                <a:latin typeface="Tw Cen MT" panose="020B0602020104020603" pitchFamily="34" charset="0"/>
                <a:hlinkClick r:id="rId5"/>
              </a:rPr>
              <a:t>marie.anderson@baltimorecity.gov</a:t>
            </a:r>
            <a:r>
              <a:rPr lang="en-US" sz="1800" b="1" dirty="0">
                <a:latin typeface="Tw Cen MT" panose="020B0602020104020603" pitchFamily="34" charset="0"/>
              </a:rPr>
              <a:t> </a:t>
            </a:r>
          </a:p>
          <a:p>
            <a:pPr marL="0" indent="0">
              <a:buNone/>
            </a:pPr>
            <a:r>
              <a:rPr lang="en-US" sz="1800" b="1" dirty="0">
                <a:solidFill>
                  <a:srgbClr val="350036"/>
                </a:solidFill>
                <a:latin typeface="Tw Cen MT" panose="020B0602020104020603" pitchFamily="34" charset="0"/>
              </a:rPr>
              <a:t>410.396.3957</a:t>
            </a:r>
          </a:p>
          <a:p>
            <a:pPr marL="0" indent="0">
              <a:buFont typeface="Arial" pitchFamily="34" charset="0"/>
              <a:buNone/>
            </a:pPr>
            <a:endParaRPr lang="en-US" sz="1800" b="1" dirty="0">
              <a:latin typeface="Tw Cen MT" panose="020B0602020104020603" pitchFamily="34" charset="0"/>
            </a:endParaRPr>
          </a:p>
        </p:txBody>
      </p:sp>
      <p:sp>
        <p:nvSpPr>
          <p:cNvPr id="3" name="Rectangle 2"/>
          <p:cNvSpPr/>
          <p:nvPr/>
        </p:nvSpPr>
        <p:spPr>
          <a:xfrm>
            <a:off x="644857" y="3656685"/>
            <a:ext cx="8404948" cy="646331"/>
          </a:xfrm>
          <a:prstGeom prst="rect">
            <a:avLst/>
          </a:prstGeom>
        </p:spPr>
        <p:txBody>
          <a:bodyPr wrap="square">
            <a:spAutoFit/>
          </a:bodyPr>
          <a:lstStyle/>
          <a:p>
            <a:pPr lvl="0"/>
            <a:r>
              <a:rPr lang="en-US" b="1" dirty="0">
                <a:solidFill>
                  <a:schemeClr val="bg1"/>
                </a:solidFill>
              </a:rPr>
              <a:t>Upcoming Meetings and Events</a:t>
            </a:r>
          </a:p>
          <a:p>
            <a:pPr marL="285750" lvl="0" indent="-285750">
              <a:buFont typeface="Arial" panose="020B0604020202020204" pitchFamily="34" charset="0"/>
              <a:buChar char="•"/>
            </a:pPr>
            <a:r>
              <a:rPr lang="en-US" b="1" dirty="0">
                <a:solidFill>
                  <a:schemeClr val="bg1"/>
                </a:solidFill>
              </a:rPr>
              <a:t>Walk of the </a:t>
            </a:r>
            <a:r>
              <a:rPr lang="en-US" b="1" dirty="0" err="1">
                <a:solidFill>
                  <a:schemeClr val="bg1"/>
                </a:solidFill>
              </a:rPr>
              <a:t>Govans</a:t>
            </a:r>
            <a:r>
              <a:rPr lang="en-US" b="1" dirty="0">
                <a:solidFill>
                  <a:schemeClr val="bg1"/>
                </a:solidFill>
              </a:rPr>
              <a:t> INSPIRE Area – Tuesday, October 6</a:t>
            </a:r>
          </a:p>
        </p:txBody>
      </p:sp>
    </p:spTree>
    <p:extLst>
      <p:ext uri="{BB962C8B-B14F-4D97-AF65-F5344CB8AC3E}">
        <p14:creationId xmlns:p14="http://schemas.microsoft.com/office/powerpoint/2010/main" val="3837350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a:spLocks noGrp="1"/>
          </p:cNvSpPr>
          <p:nvPr/>
        </p:nvSpPr>
        <p:spPr>
          <a:xfrm>
            <a:off x="609600" y="2648222"/>
            <a:ext cx="3886200" cy="3537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latin typeface="Tw Cen MT" panose="020B0602020104020603" pitchFamily="34" charset="0"/>
              </a:rPr>
              <a:t>City Schools, Maryland Stadium Authority, Baltimore City, and the State are investing nearly one billion dollars to renovate or replace schools.</a:t>
            </a:r>
          </a:p>
          <a:p>
            <a:pPr marL="0" indent="0">
              <a:buNone/>
            </a:pPr>
            <a:endParaRPr lang="en-US" sz="1800" dirty="0">
              <a:latin typeface="Tw Cen MT" panose="020B0602020104020603" pitchFamily="34" charset="0"/>
            </a:endParaRPr>
          </a:p>
          <a:p>
            <a:pPr marL="0" indent="0">
              <a:buNone/>
            </a:pPr>
            <a:r>
              <a:rPr lang="en-US" sz="1800" dirty="0">
                <a:latin typeface="Tw Cen MT" panose="020B0602020104020603" pitchFamily="34" charset="0"/>
              </a:rPr>
              <a:t>21</a:t>
            </a:r>
            <a:r>
              <a:rPr lang="en-US" sz="1800" baseline="30000" dirty="0">
                <a:latin typeface="Tw Cen MT" panose="020B0602020104020603" pitchFamily="34" charset="0"/>
              </a:rPr>
              <a:t>st</a:t>
            </a:r>
            <a:r>
              <a:rPr lang="en-US" sz="1800" dirty="0">
                <a:latin typeface="Tw Cen MT" panose="020B0602020104020603" pitchFamily="34" charset="0"/>
              </a:rPr>
              <a:t> Century has 3 goals:</a:t>
            </a:r>
          </a:p>
          <a:p>
            <a:r>
              <a:rPr lang="en-US" sz="1800" dirty="0">
                <a:latin typeface="Tw Cen MT" panose="020B0602020104020603" pitchFamily="34" charset="0"/>
              </a:rPr>
              <a:t>Transform student opportunities and achievement</a:t>
            </a:r>
          </a:p>
          <a:p>
            <a:r>
              <a:rPr lang="en-US" sz="1800" dirty="0">
                <a:latin typeface="Tw Cen MT" panose="020B0602020104020603" pitchFamily="34" charset="0"/>
              </a:rPr>
              <a:t>Improve engagement and wellbeing of communities</a:t>
            </a:r>
          </a:p>
          <a:p>
            <a:r>
              <a:rPr lang="en-US" sz="1800" dirty="0">
                <a:latin typeface="Tw Cen MT" panose="020B0602020104020603" pitchFamily="34" charset="0"/>
              </a:rPr>
              <a:t>Help revitalize neighborhoods and communities</a:t>
            </a: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243408"/>
            <a:ext cx="2180145" cy="1293613"/>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1217422"/>
            <a:ext cx="1676400" cy="1258475"/>
          </a:xfrm>
          <a:prstGeom prst="rect">
            <a:avLst/>
          </a:prstGeom>
        </p:spPr>
      </p:pic>
      <p:sp>
        <p:nvSpPr>
          <p:cNvPr id="39" name="Content Placeholder 2"/>
          <p:cNvSpPr txBox="1">
            <a:spLocks/>
          </p:cNvSpPr>
          <p:nvPr/>
        </p:nvSpPr>
        <p:spPr>
          <a:xfrm>
            <a:off x="4864766" y="2648222"/>
            <a:ext cx="3898234" cy="368955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itchFamily="34" charset="0"/>
              <a:buNone/>
            </a:pPr>
            <a:r>
              <a:rPr lang="en-US" sz="1800" dirty="0">
                <a:latin typeface="Tw Cen MT" panose="020B0602020104020603" pitchFamily="34" charset="0"/>
              </a:rPr>
              <a:t>The Planning Department launched the INSPIRE program to focus on the neighborhood immediately surrounding each of the 21</a:t>
            </a:r>
            <a:r>
              <a:rPr lang="en-US" sz="1800" baseline="30000" dirty="0">
                <a:latin typeface="Tw Cen MT" panose="020B0602020104020603" pitchFamily="34" charset="0"/>
              </a:rPr>
              <a:t>st</a:t>
            </a:r>
            <a:r>
              <a:rPr lang="en-US" sz="1800" dirty="0">
                <a:latin typeface="Tw Cen MT" panose="020B0602020104020603" pitchFamily="34" charset="0"/>
              </a:rPr>
              <a:t> Century schools. </a:t>
            </a:r>
          </a:p>
          <a:p>
            <a:pPr marL="0" indent="0">
              <a:buFont typeface="Arial" pitchFamily="34" charset="0"/>
              <a:buNone/>
            </a:pPr>
            <a:endParaRPr lang="en-US" sz="1800" dirty="0">
              <a:latin typeface="Tw Cen MT" panose="020B0602020104020603" pitchFamily="34" charset="0"/>
            </a:endParaRPr>
          </a:p>
          <a:p>
            <a:pPr marL="0" indent="0">
              <a:buNone/>
            </a:pPr>
            <a:r>
              <a:rPr lang="en-US" sz="1800" dirty="0">
                <a:latin typeface="Tw Cen MT" panose="020B0602020104020603" pitchFamily="34" charset="0"/>
              </a:rPr>
              <a:t>Concentrate improvements around the school:</a:t>
            </a:r>
          </a:p>
          <a:p>
            <a:pPr marL="285750" indent="-285750">
              <a:buFont typeface="Arial" panose="020B0604020202020204" pitchFamily="34" charset="0"/>
              <a:buChar char="•"/>
            </a:pPr>
            <a:r>
              <a:rPr lang="en-US" sz="1800" dirty="0">
                <a:latin typeface="Tw Cen MT" panose="020B0602020104020603" pitchFamily="34" charset="0"/>
              </a:rPr>
              <a:t>Improve the environment and quality of life</a:t>
            </a:r>
          </a:p>
          <a:p>
            <a:pPr marL="285750" indent="-285750">
              <a:buFont typeface="Arial" panose="020B0604020202020204" pitchFamily="34" charset="0"/>
              <a:buChar char="•"/>
            </a:pPr>
            <a:r>
              <a:rPr lang="en-US" sz="1800" dirty="0">
                <a:latin typeface="Tw Cen MT" panose="020B0602020104020603" pitchFamily="34" charset="0"/>
              </a:rPr>
              <a:t>Take concrete action towards the community’s long-term vision; guide private investment</a:t>
            </a:r>
          </a:p>
        </p:txBody>
      </p:sp>
      <p:sp>
        <p:nvSpPr>
          <p:cNvPr id="40" name="Rectangle 39"/>
          <p:cNvSpPr/>
          <p:nvPr/>
        </p:nvSpPr>
        <p:spPr>
          <a:xfrm>
            <a:off x="228600" y="263922"/>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1" name="Title 1"/>
          <p:cNvSpPr txBox="1">
            <a:spLocks/>
          </p:cNvSpPr>
          <p:nvPr/>
        </p:nvSpPr>
        <p:spPr>
          <a:xfrm>
            <a:off x="609600" y="250428"/>
            <a:ext cx="8153400" cy="71834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800" b="1" dirty="0">
                <a:solidFill>
                  <a:schemeClr val="bg1"/>
                </a:solidFill>
                <a:latin typeface="Tw Cen MT" panose="020B0602020104020603" pitchFamily="34" charset="0"/>
              </a:rPr>
              <a:t>Investing in Schools + Neighborhoods</a:t>
            </a:r>
          </a:p>
        </p:txBody>
      </p:sp>
      <p:sp>
        <p:nvSpPr>
          <p:cNvPr id="42" name="Rectangle 41"/>
          <p:cNvSpPr/>
          <p:nvPr/>
        </p:nvSpPr>
        <p:spPr>
          <a:xfrm>
            <a:off x="228600" y="250428"/>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694566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09600" y="272256"/>
            <a:ext cx="8305800" cy="718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Tw Cen MT" panose="020B0602020104020603" pitchFamily="34" charset="0"/>
              </a:rPr>
              <a:t>There’s a Lot Being Planned/Happening…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37" t="48837" r="35776" b="40016"/>
          <a:stretch/>
        </p:blipFill>
        <p:spPr>
          <a:xfrm>
            <a:off x="742812" y="1289234"/>
            <a:ext cx="5067192" cy="1241315"/>
          </a:xfrm>
          <a:prstGeom prst="rect">
            <a:avLst/>
          </a:prstGeom>
        </p:spPr>
      </p:pic>
      <p:sp>
        <p:nvSpPr>
          <p:cNvPr id="13" name="Content Placeholder 2"/>
          <p:cNvSpPr txBox="1">
            <a:spLocks/>
          </p:cNvSpPr>
          <p:nvPr/>
        </p:nvSpPr>
        <p:spPr>
          <a:xfrm>
            <a:off x="720514" y="5629955"/>
            <a:ext cx="2260610" cy="4690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latin typeface="Tw Cen MT" panose="020B0602020104020603" pitchFamily="34" charset="0"/>
              </a:rPr>
              <a:t>School Site</a:t>
            </a:r>
          </a:p>
          <a:p>
            <a:pPr marL="0" indent="0" algn="ctr">
              <a:buFont typeface="Arial" pitchFamily="34" charset="0"/>
              <a:buNone/>
            </a:pPr>
            <a:r>
              <a:rPr lang="en-US" sz="1600" b="1" dirty="0">
                <a:latin typeface="Tw Cen MT" panose="020B0602020104020603" pitchFamily="34" charset="0"/>
              </a:rPr>
              <a:t>(City Schools)</a:t>
            </a:r>
          </a:p>
        </p:txBody>
      </p:sp>
      <p:sp>
        <p:nvSpPr>
          <p:cNvPr id="15" name="Content Placeholder 2"/>
          <p:cNvSpPr txBox="1">
            <a:spLocks/>
          </p:cNvSpPr>
          <p:nvPr/>
        </p:nvSpPr>
        <p:spPr>
          <a:xfrm>
            <a:off x="3433576" y="5629955"/>
            <a:ext cx="2244210" cy="4690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latin typeface="Tw Cen MT" panose="020B0602020104020603" pitchFamily="34" charset="0"/>
              </a:rPr>
              <a:t>Around the School</a:t>
            </a:r>
          </a:p>
          <a:p>
            <a:pPr marL="0" indent="0" algn="ctr">
              <a:buFont typeface="Arial" pitchFamily="34" charset="0"/>
              <a:buNone/>
            </a:pPr>
            <a:r>
              <a:rPr lang="en-US" sz="1600" b="1" dirty="0">
                <a:latin typeface="Tw Cen MT" panose="020B0602020104020603" pitchFamily="34" charset="0"/>
              </a:rPr>
              <a:t>(Dept. of Planning)</a:t>
            </a:r>
          </a:p>
        </p:txBody>
      </p:sp>
      <p:sp>
        <p:nvSpPr>
          <p:cNvPr id="12" name="Content Placeholder 2"/>
          <p:cNvSpPr txBox="1">
            <a:spLocks/>
          </p:cNvSpPr>
          <p:nvPr/>
        </p:nvSpPr>
        <p:spPr>
          <a:xfrm>
            <a:off x="6241690" y="5629956"/>
            <a:ext cx="2052085" cy="307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latin typeface="Tw Cen MT" panose="020B0602020104020603" pitchFamily="34" charset="0"/>
              </a:rPr>
              <a:t>Partners &amp; Resources</a:t>
            </a:r>
          </a:p>
          <a:p>
            <a:pPr marL="0" indent="0" algn="ctr">
              <a:buFont typeface="Arial" pitchFamily="34" charset="0"/>
              <a:buNone/>
            </a:pPr>
            <a:r>
              <a:rPr lang="en-US" sz="1600" b="1" dirty="0">
                <a:latin typeface="Tw Cen MT" panose="020B0602020104020603" pitchFamily="34" charset="0"/>
              </a:rPr>
              <a:t>(Family League)</a:t>
            </a:r>
          </a:p>
        </p:txBody>
      </p:sp>
      <p:pic>
        <p:nvPicPr>
          <p:cNvPr id="1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79" t="26064" r="24476"/>
          <a:stretch/>
        </p:blipFill>
        <p:spPr bwMode="auto">
          <a:xfrm>
            <a:off x="6138887" y="2821841"/>
            <a:ext cx="2257690" cy="25045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2"/>
          <p:cNvSpPr txBox="1">
            <a:spLocks/>
          </p:cNvSpPr>
          <p:nvPr/>
        </p:nvSpPr>
        <p:spPr>
          <a:xfrm>
            <a:off x="6241690" y="1527881"/>
            <a:ext cx="2052085" cy="307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a:latin typeface="Tw Cen MT" panose="020B0602020104020603" pitchFamily="34" charset="0"/>
              </a:rPr>
              <a:t>COMMUNITY</a:t>
            </a:r>
          </a:p>
          <a:p>
            <a:pPr marL="0" indent="0" algn="ctr">
              <a:buFont typeface="Arial" pitchFamily="34" charset="0"/>
              <a:buNone/>
            </a:pPr>
            <a:r>
              <a:rPr lang="en-US" sz="2000" b="1" dirty="0">
                <a:latin typeface="Tw Cen MT" panose="020B0602020104020603" pitchFamily="34" charset="0"/>
              </a:rPr>
              <a:t>SCHOOLS</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17" t="10815" r="5258" b="19000"/>
          <a:stretch/>
        </p:blipFill>
        <p:spPr>
          <a:xfrm>
            <a:off x="3495053" y="2841411"/>
            <a:ext cx="2261598" cy="2497189"/>
          </a:xfrm>
          <a:prstGeom prst="rect">
            <a:avLst/>
          </a:prstGeom>
          <a:ln w="12700">
            <a:solidFill>
              <a:schemeClr val="tx1"/>
            </a:solidFill>
          </a:ln>
        </p:spPr>
      </p:pic>
      <p:pic>
        <p:nvPicPr>
          <p:cNvPr id="3" name="Picture 2"/>
          <p:cNvPicPr>
            <a:picLocks noChangeAspect="1"/>
          </p:cNvPicPr>
          <p:nvPr/>
        </p:nvPicPr>
        <p:blipFill rotWithShape="1">
          <a:blip r:embed="rId6"/>
          <a:srcRect t="13726" b="12357"/>
          <a:stretch/>
        </p:blipFill>
        <p:spPr>
          <a:xfrm>
            <a:off x="336304" y="2973630"/>
            <a:ext cx="3009038" cy="2431674"/>
          </a:xfrm>
          <a:prstGeom prst="rect">
            <a:avLst/>
          </a:prstGeom>
          <a:ln w="12700">
            <a:solidFill>
              <a:schemeClr val="tx1"/>
            </a:solidFill>
          </a:ln>
        </p:spPr>
      </p:pic>
    </p:spTree>
    <p:extLst>
      <p:ext uri="{BB962C8B-B14F-4D97-AF65-F5344CB8AC3E}">
        <p14:creationId xmlns:p14="http://schemas.microsoft.com/office/powerpoint/2010/main" val="429295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0633" y="1025380"/>
            <a:ext cx="4933175" cy="5832620"/>
            <a:chOff x="2067465" y="990600"/>
            <a:chExt cx="4933175" cy="5832620"/>
          </a:xfrm>
        </p:grpSpPr>
        <p:grpSp>
          <p:nvGrpSpPr>
            <p:cNvPr id="4" name="Group 3"/>
            <p:cNvGrpSpPr/>
            <p:nvPr/>
          </p:nvGrpSpPr>
          <p:grpSpPr>
            <a:xfrm>
              <a:off x="2067465" y="990600"/>
              <a:ext cx="4933175" cy="5832620"/>
              <a:chOff x="2067465" y="990600"/>
              <a:chExt cx="4933175" cy="583262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761" t="1916" r="1443" b="3565"/>
              <a:stretch/>
            </p:blipFill>
            <p:spPr>
              <a:xfrm>
                <a:off x="2432818" y="990600"/>
                <a:ext cx="4567822" cy="5832620"/>
              </a:xfrm>
              <a:prstGeom prst="rect">
                <a:avLst/>
              </a:prstGeom>
            </p:spPr>
          </p:pic>
          <p:sp>
            <p:nvSpPr>
              <p:cNvPr id="3" name="Rectangle 2"/>
              <p:cNvSpPr/>
              <p:nvPr/>
            </p:nvSpPr>
            <p:spPr>
              <a:xfrm>
                <a:off x="2067465" y="5478165"/>
                <a:ext cx="1593795" cy="1345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761" t="78400" r="69854" b="3565"/>
            <a:stretch/>
          </p:blipFill>
          <p:spPr>
            <a:xfrm>
              <a:off x="2432818" y="5074742"/>
              <a:ext cx="1262387" cy="1075950"/>
            </a:xfrm>
            <a:prstGeom prst="rect">
              <a:avLst/>
            </a:prstGeom>
          </p:spPr>
        </p:pic>
      </p:grpSp>
      <p:sp>
        <p:nvSpPr>
          <p:cNvPr id="10" name="Rectangle 9"/>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p:nvSpPr>
        <p:spPr>
          <a:xfrm>
            <a:off x="609600" y="272256"/>
            <a:ext cx="8153400" cy="718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chemeClr val="bg1"/>
                </a:solidFill>
                <a:latin typeface="Tw Cen MT" panose="020B0602020104020603" pitchFamily="34" charset="0"/>
              </a:rPr>
              <a:t>Rolling-out INSPIRE Citywide</a:t>
            </a:r>
            <a:r>
              <a:rPr lang="en-US" sz="3000" b="1" dirty="0">
                <a:solidFill>
                  <a:schemeClr val="bg1"/>
                </a:solidFill>
                <a:latin typeface="Tw Cen MT" panose="020B0602020104020603" pitchFamily="34" charset="0"/>
                <a:sym typeface="Wingdings" panose="05000000000000000000" pitchFamily="2" charset="2"/>
              </a:rPr>
              <a:t> Area Specific</a:t>
            </a:r>
            <a:endParaRPr lang="en-US" sz="3000" b="1" dirty="0">
              <a:solidFill>
                <a:schemeClr val="bg1"/>
              </a:solidFill>
              <a:latin typeface="Tw Cen MT" panose="020B0602020104020603" pitchFamily="34" charset="0"/>
            </a:endParaRPr>
          </a:p>
        </p:txBody>
      </p:sp>
      <p:sp>
        <p:nvSpPr>
          <p:cNvPr id="16" name="Rectangle 15"/>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
          <p:cNvSpPr>
            <a:spLocks noGrp="1"/>
          </p:cNvSpPr>
          <p:nvPr>
            <p:ph type="sldNum" sz="quarter" idx="12"/>
          </p:nvPr>
        </p:nvSpPr>
        <p:spPr>
          <a:xfrm>
            <a:off x="6553200" y="6356350"/>
            <a:ext cx="2133600" cy="365125"/>
          </a:xfrm>
        </p:spPr>
        <p:txBody>
          <a:bodyPr/>
          <a:lstStyle/>
          <a:p>
            <a:fld id="{D1FBF101-E3D0-453F-916D-C69125754B2C}" type="slidenum">
              <a:rPr lang="en-US" smtClean="0"/>
              <a:t>4</a:t>
            </a:fld>
            <a:endParaRPr lang="en-US" dirty="0"/>
          </a:p>
        </p:txBody>
      </p:sp>
      <p:sp>
        <p:nvSpPr>
          <p:cNvPr id="18" name="Content Placeholder 2"/>
          <p:cNvSpPr txBox="1">
            <a:spLocks/>
          </p:cNvSpPr>
          <p:nvPr/>
        </p:nvSpPr>
        <p:spPr>
          <a:xfrm>
            <a:off x="4796862" y="1152150"/>
            <a:ext cx="3898234" cy="2947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800" dirty="0">
              <a:latin typeface="Tw Cen MT" panose="020B0602020104020603" pitchFamily="34" charset="0"/>
            </a:endParaRPr>
          </a:p>
          <a:p>
            <a:pPr marL="0" indent="0">
              <a:buNone/>
            </a:pPr>
            <a:endParaRPr lang="en-US" sz="1800" dirty="0">
              <a:latin typeface="Tw Cen MT" panose="020B0602020104020603" pitchFamily="34" charset="0"/>
            </a:endParaRPr>
          </a:p>
          <a:p>
            <a:pPr marL="0" indent="0">
              <a:buNone/>
            </a:pPr>
            <a:endParaRPr lang="en-US" sz="1800" dirty="0">
              <a:latin typeface="Tw Cen MT" panose="020B0602020104020603" pitchFamily="34" charset="0"/>
            </a:endParaRPr>
          </a:p>
        </p:txBody>
      </p:sp>
      <p:sp>
        <p:nvSpPr>
          <p:cNvPr id="20" name="5-Point Star 19"/>
          <p:cNvSpPr/>
          <p:nvPr/>
        </p:nvSpPr>
        <p:spPr>
          <a:xfrm>
            <a:off x="2649264" y="1266536"/>
            <a:ext cx="303580" cy="303580"/>
          </a:xfrm>
          <a:prstGeom prst="star5">
            <a:avLst>
              <a:gd name="adj" fmla="val 22547"/>
              <a:gd name="hf" fmla="val 105146"/>
              <a:gd name="vf" fmla="val 110557"/>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697" t="1287" r="4231" b="15897"/>
          <a:stretch/>
        </p:blipFill>
        <p:spPr>
          <a:xfrm>
            <a:off x="4815542" y="1286480"/>
            <a:ext cx="4008713" cy="4977795"/>
          </a:xfrm>
          <a:prstGeom prst="rect">
            <a:avLst/>
          </a:prstGeom>
          <a:ln w="9525">
            <a:solidFill>
              <a:schemeClr val="tx1"/>
            </a:solidFill>
          </a:ln>
        </p:spPr>
      </p:pic>
      <p:cxnSp>
        <p:nvCxnSpPr>
          <p:cNvPr id="8" name="Straight Arrow Connector 7"/>
          <p:cNvCxnSpPr/>
          <p:nvPr/>
        </p:nvCxnSpPr>
        <p:spPr>
          <a:xfrm>
            <a:off x="2952844" y="1570116"/>
            <a:ext cx="3744216" cy="2238359"/>
          </a:xfrm>
          <a:prstGeom prst="straightConnector1">
            <a:avLst/>
          </a:prstGeom>
          <a:ln w="76200">
            <a:solidFill>
              <a:srgbClr val="92278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97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25461" y="1986995"/>
            <a:ext cx="3718854" cy="3567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endParaRPr lang="en-US" sz="2000" dirty="0">
              <a:latin typeface="Tw Cen MT" panose="020B0602020104020603" pitchFamily="34" charset="0"/>
            </a:endParaRPr>
          </a:p>
        </p:txBody>
      </p:sp>
      <p:sp>
        <p:nvSpPr>
          <p:cNvPr id="8" name="Rectangle 7"/>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09600" y="272256"/>
            <a:ext cx="8153400" cy="718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dirty="0">
                <a:solidFill>
                  <a:schemeClr val="bg1"/>
                </a:solidFill>
                <a:latin typeface="Tw Cen MT" panose="020B0602020104020603" pitchFamily="34" charset="0"/>
              </a:rPr>
              <a:t>INSPIRE: What It Is (Overview)</a:t>
            </a:r>
            <a:endParaRPr lang="en-US" sz="3000" b="1" dirty="0">
              <a:solidFill>
                <a:schemeClr val="bg1"/>
              </a:solidFill>
              <a:latin typeface="Tw Cen MT" panose="020B0602020104020603" pitchFamily="34" charset="0"/>
            </a:endParaRPr>
          </a:p>
        </p:txBody>
      </p:sp>
      <p:sp>
        <p:nvSpPr>
          <p:cNvPr id="13" name="Rectangle 12"/>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txBox="1">
            <a:spLocks/>
          </p:cNvSpPr>
          <p:nvPr/>
        </p:nvSpPr>
        <p:spPr>
          <a:xfrm>
            <a:off x="6535815" y="1219200"/>
            <a:ext cx="2362200" cy="17314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endParaRPr lang="en-US" sz="1800" dirty="0">
              <a:latin typeface="Tw Cen MT" panose="020B0602020104020603" pitchFamily="34" charset="0"/>
            </a:endParaRPr>
          </a:p>
        </p:txBody>
      </p:sp>
      <p:sp>
        <p:nvSpPr>
          <p:cNvPr id="17" name="Slide Number Placeholder 1"/>
          <p:cNvSpPr>
            <a:spLocks noGrp="1"/>
          </p:cNvSpPr>
          <p:nvPr>
            <p:ph type="sldNum" sz="quarter" idx="12"/>
          </p:nvPr>
        </p:nvSpPr>
        <p:spPr>
          <a:xfrm>
            <a:off x="6553200" y="6356350"/>
            <a:ext cx="2133600" cy="365125"/>
          </a:xfrm>
        </p:spPr>
        <p:txBody>
          <a:bodyPr/>
          <a:lstStyle/>
          <a:p>
            <a:fld id="{D1FBF101-E3D0-453F-916D-C69125754B2C}" type="slidenum">
              <a:rPr lang="en-US" smtClean="0"/>
              <a:t>5</a:t>
            </a:fld>
            <a:endParaRPr lang="en-US" dirty="0"/>
          </a:p>
        </p:txBody>
      </p:sp>
      <p:sp>
        <p:nvSpPr>
          <p:cNvPr id="19" name="Content Placeholder 2"/>
          <p:cNvSpPr txBox="1">
            <a:spLocks/>
          </p:cNvSpPr>
          <p:nvPr/>
        </p:nvSpPr>
        <p:spPr>
          <a:xfrm>
            <a:off x="4864766" y="2648222"/>
            <a:ext cx="3898234" cy="368955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endParaRPr lang="en-US" sz="1800" dirty="0">
              <a:latin typeface="Tw Cen MT" panose="020B0602020104020603" pitchFamily="34" charset="0"/>
            </a:endParaRPr>
          </a:p>
        </p:txBody>
      </p:sp>
      <p:sp>
        <p:nvSpPr>
          <p:cNvPr id="11" name="Content Placeholder 2"/>
          <p:cNvSpPr txBox="1">
            <a:spLocks/>
          </p:cNvSpPr>
          <p:nvPr/>
        </p:nvSpPr>
        <p:spPr>
          <a:xfrm>
            <a:off x="625461" y="1228046"/>
            <a:ext cx="8289939" cy="5262128"/>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latin typeface="Tw Cen MT" panose="020B0602020104020603" pitchFamily="34" charset="0"/>
              </a:rPr>
              <a:t>A </a:t>
            </a:r>
            <a:r>
              <a:rPr lang="en-US" sz="2000" b="1" u="sng" dirty="0">
                <a:latin typeface="Tw Cen MT" panose="020B0602020104020603" pitchFamily="34" charset="0"/>
              </a:rPr>
              <a:t>plan</a:t>
            </a:r>
          </a:p>
          <a:p>
            <a:pPr marL="742950" lvl="1" indent="-285750">
              <a:buFont typeface="Arial" panose="020B0604020202020204" pitchFamily="34" charset="0"/>
              <a:buChar char="•"/>
            </a:pPr>
            <a:r>
              <a:rPr lang="en-US" sz="2000" dirty="0">
                <a:latin typeface="Tw Cen MT" panose="020B0602020104020603" pitchFamily="34" charset="0"/>
              </a:rPr>
              <a:t>Improve quality of life and guide community’s long-term vision</a:t>
            </a:r>
          </a:p>
          <a:p>
            <a:pPr marL="742950" lvl="1" indent="-285750">
              <a:buFont typeface="Arial" panose="020B0604020202020204" pitchFamily="34" charset="0"/>
              <a:buChar char="•"/>
            </a:pPr>
            <a:r>
              <a:rPr lang="en-US" sz="2000" dirty="0">
                <a:latin typeface="Tw Cen MT" panose="020B0602020104020603" pitchFamily="34" charset="0"/>
              </a:rPr>
              <a:t>Recommendations for short-and long-term activities and investments</a:t>
            </a:r>
          </a:p>
          <a:p>
            <a:pPr marL="742950" lvl="1" indent="-285750">
              <a:buFont typeface="Arial" panose="020B0604020202020204" pitchFamily="34" charset="0"/>
              <a:buChar char="•"/>
            </a:pPr>
            <a:r>
              <a:rPr lang="en-US" sz="2000" dirty="0">
                <a:latin typeface="Tw Cen MT" panose="020B0602020104020603" pitchFamily="34" charset="0"/>
              </a:rPr>
              <a:t>Adopted by the Planning Commission</a:t>
            </a:r>
          </a:p>
          <a:p>
            <a:pPr marL="742950" lvl="1" indent="-285750">
              <a:buFont typeface="Arial" panose="020B0604020202020204" pitchFamily="34" charset="0"/>
              <a:buChar char="•"/>
            </a:pPr>
            <a:r>
              <a:rPr lang="en-US" sz="2000" dirty="0">
                <a:latin typeface="Tw Cen MT" panose="020B0602020104020603" pitchFamily="34" charset="0"/>
              </a:rPr>
              <a:t>City investments</a:t>
            </a:r>
          </a:p>
          <a:p>
            <a:pPr marL="742950" lvl="1" indent="-285750">
              <a:buFont typeface="Arial" panose="020B0604020202020204" pitchFamily="34" charset="0"/>
              <a:buChar char="•"/>
            </a:pPr>
            <a:r>
              <a:rPr lang="en-US" sz="2000" dirty="0">
                <a:latin typeface="Tw Cen MT" panose="020B0602020104020603" pitchFamily="34" charset="0"/>
              </a:rPr>
              <a:t>Community-based/public space project</a:t>
            </a:r>
          </a:p>
          <a:p>
            <a:pPr marL="342900" indent="-342900">
              <a:buFont typeface="Arial" panose="020B0604020202020204" pitchFamily="34" charset="0"/>
              <a:buChar char="•"/>
            </a:pPr>
            <a:endParaRPr lang="en-US" sz="2000" dirty="0">
              <a:latin typeface="Tw Cen MT" panose="020B0602020104020603" pitchFamily="34" charset="0"/>
            </a:endParaRPr>
          </a:p>
          <a:p>
            <a:pPr marL="342900" indent="-342900">
              <a:buFont typeface="Arial" panose="020B0604020202020204" pitchFamily="34" charset="0"/>
              <a:buChar char="•"/>
            </a:pPr>
            <a:r>
              <a:rPr lang="en-US" sz="2000" dirty="0">
                <a:latin typeface="Tw Cen MT" panose="020B0602020104020603" pitchFamily="34" charset="0"/>
              </a:rPr>
              <a:t>A </a:t>
            </a:r>
            <a:r>
              <a:rPr lang="en-US" sz="2000" b="1" u="sng" dirty="0">
                <a:latin typeface="Tw Cen MT" panose="020B0602020104020603" pitchFamily="34" charset="0"/>
              </a:rPr>
              <a:t>process </a:t>
            </a:r>
            <a:r>
              <a:rPr lang="en-US" sz="2000" dirty="0">
                <a:latin typeface="Tw Cen MT" panose="020B0602020104020603" pitchFamily="34" charset="0"/>
              </a:rPr>
              <a:t>to develop and begin to implement the plan</a:t>
            </a:r>
          </a:p>
          <a:p>
            <a:pPr marL="742950" lvl="1" indent="-285750">
              <a:buFont typeface="Arial" panose="020B0604020202020204" pitchFamily="34" charset="0"/>
              <a:buChar char="•"/>
            </a:pPr>
            <a:r>
              <a:rPr lang="en-US" sz="2000" dirty="0">
                <a:latin typeface="Tw Cen MT" panose="020B0602020104020603" pitchFamily="34" charset="0"/>
              </a:rPr>
              <a:t>Gather information</a:t>
            </a:r>
          </a:p>
          <a:p>
            <a:pPr marL="742950" lvl="1" indent="-285750">
              <a:buFont typeface="Arial" panose="020B0604020202020204" pitchFamily="34" charset="0"/>
              <a:buChar char="•"/>
            </a:pPr>
            <a:r>
              <a:rPr lang="en-US" sz="2000" dirty="0">
                <a:latin typeface="Tw Cen MT" panose="020B0602020104020603" pitchFamily="34" charset="0"/>
              </a:rPr>
              <a:t>Draft and review recommendations</a:t>
            </a:r>
          </a:p>
          <a:p>
            <a:pPr marL="742950" lvl="1" indent="-285750">
              <a:buFont typeface="Arial" panose="020B0604020202020204" pitchFamily="34" charset="0"/>
              <a:buChar char="•"/>
            </a:pPr>
            <a:r>
              <a:rPr lang="en-US" sz="2000" dirty="0">
                <a:latin typeface="Tw Cen MT" panose="020B0602020104020603" pitchFamily="34" charset="0"/>
              </a:rPr>
              <a:t>Write, review, and implement</a:t>
            </a:r>
          </a:p>
          <a:p>
            <a:pPr marL="742950" lvl="1" indent="-285750">
              <a:buFont typeface="Arial" panose="020B0604020202020204" pitchFamily="34" charset="0"/>
              <a:buChar char="•"/>
            </a:pPr>
            <a:endParaRPr lang="en-US" sz="2000" dirty="0">
              <a:latin typeface="Tw Cen MT" panose="020B0602020104020603" pitchFamily="34" charset="0"/>
            </a:endParaRPr>
          </a:p>
          <a:p>
            <a:pPr marL="742950" lvl="1" indent="-285750">
              <a:buFont typeface="Arial" panose="020B0604020202020204" pitchFamily="34" charset="0"/>
              <a:buChar char="•"/>
            </a:pPr>
            <a:endParaRPr lang="en-US" sz="2000" dirty="0">
              <a:latin typeface="Tw Cen MT" panose="020B0602020104020603" pitchFamily="34" charset="0"/>
            </a:endParaRPr>
          </a:p>
          <a:p>
            <a:pPr marL="742950" lvl="1" indent="-285750">
              <a:buFont typeface="Arial" panose="020B0604020202020204" pitchFamily="34" charset="0"/>
              <a:buChar char="•"/>
            </a:pPr>
            <a:endParaRPr lang="en-US" sz="2000" dirty="0">
              <a:latin typeface="Tw Cen MT" panose="020B0602020104020603" pitchFamily="34" charset="0"/>
            </a:endParaRPr>
          </a:p>
        </p:txBody>
      </p:sp>
    </p:spTree>
    <p:extLst>
      <p:ext uri="{BB962C8B-B14F-4D97-AF65-F5344CB8AC3E}">
        <p14:creationId xmlns:p14="http://schemas.microsoft.com/office/powerpoint/2010/main" val="33189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09599" y="272256"/>
            <a:ext cx="8288415" cy="71834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dirty="0">
                <a:solidFill>
                  <a:schemeClr val="bg1"/>
                </a:solidFill>
                <a:latin typeface="Tw Cen MT" panose="020B0602020104020603" pitchFamily="34" charset="0"/>
              </a:rPr>
              <a:t>Activities, Investments, Recommendations</a:t>
            </a:r>
            <a:endParaRPr lang="en-US" sz="3000" b="1" dirty="0">
              <a:solidFill>
                <a:schemeClr val="bg1"/>
              </a:solidFill>
              <a:latin typeface="Tw Cen MT" panose="020B0602020104020603" pitchFamily="34" charset="0"/>
            </a:endParaRPr>
          </a:p>
        </p:txBody>
      </p:sp>
      <p:sp>
        <p:nvSpPr>
          <p:cNvPr id="13" name="Rectangle 12"/>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txBox="1">
            <a:spLocks/>
          </p:cNvSpPr>
          <p:nvPr/>
        </p:nvSpPr>
        <p:spPr>
          <a:xfrm>
            <a:off x="6535815" y="1219200"/>
            <a:ext cx="2362200" cy="17314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endParaRPr lang="en-US" sz="1800" dirty="0">
              <a:latin typeface="Tw Cen MT" panose="020B0602020104020603" pitchFamily="34" charset="0"/>
            </a:endParaRPr>
          </a:p>
        </p:txBody>
      </p:sp>
      <p:sp>
        <p:nvSpPr>
          <p:cNvPr id="17" name="Slide Number Placeholder 1"/>
          <p:cNvSpPr>
            <a:spLocks noGrp="1"/>
          </p:cNvSpPr>
          <p:nvPr>
            <p:ph type="sldNum" sz="quarter" idx="12"/>
          </p:nvPr>
        </p:nvSpPr>
        <p:spPr>
          <a:xfrm>
            <a:off x="6553200" y="6356350"/>
            <a:ext cx="2133600" cy="365125"/>
          </a:xfrm>
        </p:spPr>
        <p:txBody>
          <a:bodyPr/>
          <a:lstStyle/>
          <a:p>
            <a:fld id="{D1FBF101-E3D0-453F-916D-C69125754B2C}" type="slidenum">
              <a:rPr lang="en-US" smtClean="0"/>
              <a:t>6</a:t>
            </a:fld>
            <a:endParaRPr lang="en-US" dirty="0"/>
          </a:p>
        </p:txBody>
      </p:sp>
      <p:sp>
        <p:nvSpPr>
          <p:cNvPr id="23" name="Content Placeholder 2"/>
          <p:cNvSpPr txBox="1">
            <a:spLocks/>
          </p:cNvSpPr>
          <p:nvPr/>
        </p:nvSpPr>
        <p:spPr>
          <a:xfrm>
            <a:off x="473672" y="2518260"/>
            <a:ext cx="3718854" cy="3567065"/>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sz="1800" dirty="0">
              <a:latin typeface="Tw Cen MT" panose="020B0602020104020603" pitchFamily="34" charset="0"/>
            </a:endParaRPr>
          </a:p>
        </p:txBody>
      </p:sp>
      <p:sp>
        <p:nvSpPr>
          <p:cNvPr id="10" name="Rectangle 9"/>
          <p:cNvSpPr/>
          <p:nvPr/>
        </p:nvSpPr>
        <p:spPr>
          <a:xfrm>
            <a:off x="2295150" y="1231317"/>
            <a:ext cx="6391650" cy="44904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u="sng" dirty="0">
                <a:latin typeface="Tw Cen MT" panose="020B0602020104020603" pitchFamily="34" charset="0"/>
              </a:rPr>
              <a:t>Preparing for Opening Day </a:t>
            </a:r>
            <a:br>
              <a:rPr lang="en-US" sz="2000" u="sng" dirty="0">
                <a:latin typeface="Tw Cen MT" panose="020B0602020104020603" pitchFamily="34" charset="0"/>
              </a:rPr>
            </a:br>
            <a:r>
              <a:rPr lang="en-US" dirty="0">
                <a:latin typeface="Tw Cen MT" panose="020B0602020104020603" pitchFamily="34" charset="0"/>
              </a:rPr>
              <a:t>City agencies have committed to streetscape improvements (sidewalk repairs, crosswalks, street trees, etc.).</a:t>
            </a:r>
          </a:p>
          <a:p>
            <a:r>
              <a:rPr lang="en-US" i="1" dirty="0">
                <a:latin typeface="Tw Cen MT" panose="020B0602020104020603" pitchFamily="34" charset="0"/>
              </a:rPr>
              <a:t>Where: Along the Primary Walking Routes</a:t>
            </a:r>
          </a:p>
          <a:p>
            <a:pPr marL="285750" indent="-285750">
              <a:lnSpc>
                <a:spcPct val="110000"/>
              </a:lnSpc>
              <a:buFont typeface="Arial" panose="020B0604020202020204" pitchFamily="34" charset="0"/>
              <a:buChar char="•"/>
            </a:pPr>
            <a:endParaRPr lang="en-US" sz="1900" dirty="0">
              <a:latin typeface="Tw Cen MT" panose="020B0602020104020603" pitchFamily="34" charset="0"/>
            </a:endParaRPr>
          </a:p>
          <a:p>
            <a:r>
              <a:rPr lang="en-US" sz="2000" b="1" u="sng" dirty="0">
                <a:latin typeface="Tw Cen MT" panose="020B0602020104020603" pitchFamily="34" charset="0"/>
              </a:rPr>
              <a:t>Area-Specific Recommendations</a:t>
            </a:r>
          </a:p>
          <a:p>
            <a:r>
              <a:rPr lang="en-US" dirty="0">
                <a:latin typeface="Tw Cen MT" panose="020B0602020104020603" pitchFamily="34" charset="0"/>
                <a:ea typeface="Cambria"/>
                <a:cs typeface="Times New Roman"/>
              </a:rPr>
              <a:t>Improvements in the environment and QOL of students, their families, and neighborhood residents/businesses (</a:t>
            </a:r>
            <a:r>
              <a:rPr lang="en-US" dirty="0">
                <a:latin typeface="Tw Cen MT" panose="020B0602020104020603" pitchFamily="34" charset="0"/>
              </a:rPr>
              <a:t>housing market and development; safety; sanitation; sustainability; health, wellness, and recreation; transportation; and self sufficiency).</a:t>
            </a:r>
            <a:br>
              <a:rPr lang="en-US" dirty="0">
                <a:latin typeface="Tw Cen MT" panose="020B0602020104020603" pitchFamily="34" charset="0"/>
                <a:ea typeface="Cambria"/>
                <a:cs typeface="Times New Roman"/>
              </a:rPr>
            </a:br>
            <a:r>
              <a:rPr lang="en-US" i="1" dirty="0">
                <a:latin typeface="Tw Cen MT" panose="020B0602020104020603" pitchFamily="34" charset="0"/>
              </a:rPr>
              <a:t>Where: Throughout INSPIRE area, nearby</a:t>
            </a:r>
            <a:endParaRPr lang="en-US" i="1" dirty="0">
              <a:latin typeface="Tw Cen MT" panose="020B0602020104020603" pitchFamily="34" charset="0"/>
              <a:ea typeface="Cambria"/>
              <a:cs typeface="Times New Roman"/>
            </a:endParaRPr>
          </a:p>
          <a:p>
            <a:pPr marL="285750" indent="-285750">
              <a:lnSpc>
                <a:spcPct val="110000"/>
              </a:lnSpc>
              <a:buFont typeface="Arial" panose="020B0604020202020204" pitchFamily="34" charset="0"/>
              <a:buChar char="•"/>
            </a:pPr>
            <a:endParaRPr lang="en-US" sz="1900" dirty="0">
              <a:latin typeface="Tw Cen MT" panose="020B0602020104020603" pitchFamily="34" charset="0"/>
            </a:endParaRPr>
          </a:p>
          <a:p>
            <a:r>
              <a:rPr lang="en-US" sz="2000" b="1" u="sng" dirty="0">
                <a:latin typeface="Tw Cen MT" panose="020B0602020104020603" pitchFamily="34" charset="0"/>
                <a:ea typeface="Cambria"/>
                <a:cs typeface="Times New Roman"/>
              </a:rPr>
              <a:t>Comm</a:t>
            </a:r>
            <a:r>
              <a:rPr lang="en-US" sz="2000" b="1" u="sng" dirty="0">
                <a:latin typeface="Tw Cen MT" panose="020B0602020104020603" pitchFamily="34" charset="0"/>
              </a:rPr>
              <a:t>unity-Selected Priority Project</a:t>
            </a:r>
          </a:p>
          <a:p>
            <a:r>
              <a:rPr lang="en-US" dirty="0">
                <a:latin typeface="Tw Cen MT" panose="020B0602020104020603" pitchFamily="34" charset="0"/>
                <a:ea typeface="Cambria"/>
                <a:cs typeface="Times New Roman"/>
              </a:rPr>
              <a:t>INSPIRE funds implementation of one of the recommendations. </a:t>
            </a:r>
          </a:p>
          <a:p>
            <a:r>
              <a:rPr lang="en-US" i="1" dirty="0">
                <a:latin typeface="Tw Cen MT" panose="020B0602020104020603" pitchFamily="34" charset="0"/>
              </a:rPr>
              <a:t>Where: Throughout INSPIRE area</a:t>
            </a:r>
            <a:endParaRPr lang="en-US" i="1" dirty="0">
              <a:latin typeface="Tw Cen MT" panose="020B0602020104020603" pitchFamily="34" charset="0"/>
              <a:ea typeface="Cambria"/>
              <a:cs typeface="Times New Roman"/>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80" y="2821840"/>
            <a:ext cx="1655125" cy="124134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580" y="4795110"/>
            <a:ext cx="1652304" cy="123922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79" y="1379836"/>
            <a:ext cx="1652305" cy="1042852"/>
          </a:xfrm>
          <a:prstGeom prst="rect">
            <a:avLst/>
          </a:prstGeom>
        </p:spPr>
      </p:pic>
    </p:spTree>
    <p:extLst>
      <p:ext uri="{BB962C8B-B14F-4D97-AF65-F5344CB8AC3E}">
        <p14:creationId xmlns:p14="http://schemas.microsoft.com/office/powerpoint/2010/main" val="1622664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09599" y="272256"/>
            <a:ext cx="8288415" cy="71834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dirty="0">
                <a:solidFill>
                  <a:schemeClr val="bg1"/>
                </a:solidFill>
                <a:latin typeface="Tw Cen MT" panose="020B0602020104020603" pitchFamily="34" charset="0"/>
              </a:rPr>
              <a:t>Recommendations: Primary Walking Routes</a:t>
            </a:r>
            <a:endParaRPr lang="en-US" sz="3000" b="1" dirty="0">
              <a:solidFill>
                <a:schemeClr val="bg1"/>
              </a:solidFill>
              <a:latin typeface="Tw Cen MT" panose="020B0602020104020603" pitchFamily="34" charset="0"/>
            </a:endParaRPr>
          </a:p>
        </p:txBody>
      </p:sp>
      <p:sp>
        <p:nvSpPr>
          <p:cNvPr id="13" name="Rectangle 12"/>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txBox="1">
            <a:spLocks/>
          </p:cNvSpPr>
          <p:nvPr/>
        </p:nvSpPr>
        <p:spPr>
          <a:xfrm>
            <a:off x="6535815" y="1219200"/>
            <a:ext cx="2362200" cy="17314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endParaRPr lang="en-US" sz="1800" dirty="0">
              <a:latin typeface="Tw Cen MT" panose="020B0602020104020603" pitchFamily="34" charset="0"/>
            </a:endParaRPr>
          </a:p>
        </p:txBody>
      </p:sp>
      <p:sp>
        <p:nvSpPr>
          <p:cNvPr id="17" name="Slide Number Placeholder 1"/>
          <p:cNvSpPr>
            <a:spLocks noGrp="1"/>
          </p:cNvSpPr>
          <p:nvPr>
            <p:ph type="sldNum" sz="quarter" idx="12"/>
          </p:nvPr>
        </p:nvSpPr>
        <p:spPr>
          <a:xfrm>
            <a:off x="6553200" y="6356350"/>
            <a:ext cx="2133600" cy="365125"/>
          </a:xfrm>
        </p:spPr>
        <p:txBody>
          <a:bodyPr/>
          <a:lstStyle/>
          <a:p>
            <a:fld id="{D1FBF101-E3D0-453F-916D-C69125754B2C}" type="slidenum">
              <a:rPr lang="en-US" smtClean="0"/>
              <a:t>7</a:t>
            </a:fld>
            <a:endParaRPr lang="en-US" dirty="0"/>
          </a:p>
        </p:txBody>
      </p:sp>
      <p:sp>
        <p:nvSpPr>
          <p:cNvPr id="23" name="Content Placeholder 2"/>
          <p:cNvSpPr txBox="1">
            <a:spLocks/>
          </p:cNvSpPr>
          <p:nvPr/>
        </p:nvSpPr>
        <p:spPr>
          <a:xfrm>
            <a:off x="473672" y="2518260"/>
            <a:ext cx="3718854" cy="3567065"/>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sz="1800" dirty="0">
              <a:latin typeface="Tw Cen MT" panose="020B0602020104020603" pitchFamily="34" charset="0"/>
            </a:endParaRPr>
          </a:p>
        </p:txBody>
      </p:sp>
      <p:sp>
        <p:nvSpPr>
          <p:cNvPr id="24" name="Rectangle 23"/>
          <p:cNvSpPr/>
          <p:nvPr/>
        </p:nvSpPr>
        <p:spPr>
          <a:xfrm>
            <a:off x="609599" y="1076255"/>
            <a:ext cx="3734715" cy="50167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u="sng" dirty="0">
                <a:latin typeface="Tw Cen MT" panose="020B0602020104020603" pitchFamily="34" charset="0"/>
              </a:rPr>
              <a:t>Preparing for Opening Day </a:t>
            </a:r>
            <a:br>
              <a:rPr lang="en-US" sz="2000" u="sng" dirty="0">
                <a:latin typeface="Tw Cen MT" panose="020B0602020104020603" pitchFamily="34" charset="0"/>
              </a:rPr>
            </a:br>
            <a:r>
              <a:rPr lang="en-US" sz="2000" dirty="0">
                <a:latin typeface="Tw Cen MT" panose="020B0602020104020603" pitchFamily="34" charset="0"/>
              </a:rPr>
              <a:t>City agencies have committed </a:t>
            </a:r>
            <a:br>
              <a:rPr lang="en-US" sz="2000" dirty="0">
                <a:latin typeface="Tw Cen MT" panose="020B0602020104020603" pitchFamily="34" charset="0"/>
              </a:rPr>
            </a:br>
            <a:r>
              <a:rPr lang="en-US" sz="2000" dirty="0">
                <a:latin typeface="Tw Cen MT" panose="020B0602020104020603" pitchFamily="34" charset="0"/>
              </a:rPr>
              <a:t>to making these improvements:</a:t>
            </a:r>
          </a:p>
          <a:p>
            <a:endParaRPr lang="en-US" sz="2000" dirty="0">
              <a:latin typeface="Tw Cen MT" panose="020B0602020104020603" pitchFamily="34" charset="0"/>
            </a:endParaRPr>
          </a:p>
          <a:p>
            <a:pPr marL="342900" lvl="0" indent="-342900">
              <a:buFont typeface="Arial" panose="020B0604020202020204" pitchFamily="34" charset="0"/>
              <a:buChar char="•"/>
            </a:pPr>
            <a:r>
              <a:rPr lang="en-US" sz="2000" dirty="0">
                <a:latin typeface="Tw Cen MT" panose="020B0602020104020603" pitchFamily="34" charset="0"/>
              </a:rPr>
              <a:t>Repairing sidewalks</a:t>
            </a:r>
          </a:p>
          <a:p>
            <a:pPr marL="342900" lvl="0" indent="-342900">
              <a:buFont typeface="Arial" panose="020B0604020202020204" pitchFamily="34" charset="0"/>
              <a:buChar char="•"/>
            </a:pPr>
            <a:r>
              <a:rPr lang="en-US" sz="2000" dirty="0">
                <a:latin typeface="Tw Cen MT" panose="020B0602020104020603" pitchFamily="34" charset="0"/>
              </a:rPr>
              <a:t>Repainting or adding crosswalks</a:t>
            </a:r>
          </a:p>
          <a:p>
            <a:pPr marL="342900" lvl="0" indent="-342900">
              <a:buFont typeface="Arial" panose="020B0604020202020204" pitchFamily="34" charset="0"/>
              <a:buChar char="•"/>
            </a:pPr>
            <a:r>
              <a:rPr lang="en-US" sz="2000" dirty="0">
                <a:latin typeface="Tw Cen MT" panose="020B0602020104020603" pitchFamily="34" charset="0"/>
              </a:rPr>
              <a:t>Marking Safe Routes to School</a:t>
            </a:r>
          </a:p>
          <a:p>
            <a:pPr marL="342900" lvl="0" indent="-342900">
              <a:buFont typeface="Arial" panose="020B0604020202020204" pitchFamily="34" charset="0"/>
              <a:buChar char="•"/>
            </a:pPr>
            <a:r>
              <a:rPr lang="en-US" sz="2000" dirty="0">
                <a:latin typeface="Tw Cen MT" panose="020B0602020104020603" pitchFamily="34" charset="0"/>
              </a:rPr>
              <a:t>Assessing crossing guard deployment</a:t>
            </a:r>
          </a:p>
          <a:p>
            <a:pPr marL="342900" lvl="0" indent="-342900">
              <a:buFont typeface="Arial" panose="020B0604020202020204" pitchFamily="34" charset="0"/>
              <a:buChar char="•"/>
            </a:pPr>
            <a:r>
              <a:rPr lang="en-US" sz="2000" dirty="0">
                <a:latin typeface="Tw Cen MT" panose="020B0602020104020603" pitchFamily="34" charset="0"/>
              </a:rPr>
              <a:t>Pruning &amp; planting street trees</a:t>
            </a:r>
          </a:p>
          <a:p>
            <a:pPr marL="342900" lvl="0" indent="-342900">
              <a:buFont typeface="Arial" panose="020B0604020202020204" pitchFamily="34" charset="0"/>
              <a:buChar char="•"/>
            </a:pPr>
            <a:r>
              <a:rPr lang="en-US" sz="2000" dirty="0">
                <a:latin typeface="Tw Cen MT" panose="020B0602020104020603" pitchFamily="34" charset="0"/>
              </a:rPr>
              <a:t>Replacing missing/broken lights  </a:t>
            </a:r>
          </a:p>
          <a:p>
            <a:pPr marL="342900" lvl="0" indent="-342900">
              <a:buFont typeface="Arial" panose="020B0604020202020204" pitchFamily="34" charset="0"/>
              <a:buChar char="•"/>
            </a:pPr>
            <a:r>
              <a:rPr lang="en-US" sz="2000" dirty="0">
                <a:latin typeface="Tw Cen MT" panose="020B0602020104020603" pitchFamily="34" charset="0"/>
              </a:rPr>
              <a:t>Boarding open vacant buildings</a:t>
            </a:r>
          </a:p>
          <a:p>
            <a:pPr marL="342900" lvl="0" indent="-342900">
              <a:buFont typeface="Arial" panose="020B0604020202020204" pitchFamily="34" charset="0"/>
              <a:buChar char="•"/>
            </a:pPr>
            <a:r>
              <a:rPr lang="en-US" sz="2000" dirty="0">
                <a:latin typeface="Tw Cen MT" panose="020B0602020104020603" pitchFamily="34" charset="0"/>
              </a:rPr>
              <a:t>Picking up trash and maintaining vacant lots</a:t>
            </a:r>
          </a:p>
        </p:txBody>
      </p:sp>
      <p:pic>
        <p:nvPicPr>
          <p:cNvPr id="2" name="Picture 1">
            <a:extLst>
              <a:ext uri="{FF2B5EF4-FFF2-40B4-BE49-F238E27FC236}">
                <a16:creationId xmlns:a16="http://schemas.microsoft.com/office/drawing/2014/main" id="{9729717D-6FA6-4372-A88D-7C2BD68DE910}"/>
              </a:ext>
            </a:extLst>
          </p:cNvPr>
          <p:cNvPicPr>
            <a:picLocks noChangeAspect="1"/>
          </p:cNvPicPr>
          <p:nvPr/>
        </p:nvPicPr>
        <p:blipFill>
          <a:blip r:embed="rId3"/>
          <a:stretch>
            <a:fillRect/>
          </a:stretch>
        </p:blipFill>
        <p:spPr>
          <a:xfrm>
            <a:off x="4344313" y="1128643"/>
            <a:ext cx="4190087" cy="5446422"/>
          </a:xfrm>
          <a:prstGeom prst="rect">
            <a:avLst/>
          </a:prstGeom>
        </p:spPr>
      </p:pic>
    </p:spTree>
    <p:extLst>
      <p:ext uri="{BB962C8B-B14F-4D97-AF65-F5344CB8AC3E}">
        <p14:creationId xmlns:p14="http://schemas.microsoft.com/office/powerpoint/2010/main" val="1063933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09599" y="272256"/>
            <a:ext cx="8305801" cy="718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900" b="1" dirty="0">
                <a:solidFill>
                  <a:schemeClr val="bg1"/>
                </a:solidFill>
                <a:latin typeface="Tw Cen MT" panose="020B0602020104020603" pitchFamily="34" charset="0"/>
              </a:rPr>
              <a:t>Recommendations: Quarter-Mile around the School</a:t>
            </a:r>
          </a:p>
        </p:txBody>
      </p:sp>
      <p:sp>
        <p:nvSpPr>
          <p:cNvPr id="13" name="Rectangle 12"/>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txBox="1">
            <a:spLocks/>
          </p:cNvSpPr>
          <p:nvPr/>
        </p:nvSpPr>
        <p:spPr>
          <a:xfrm>
            <a:off x="6535815" y="1219200"/>
            <a:ext cx="2362200" cy="17314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endParaRPr lang="en-US" sz="1800" dirty="0">
              <a:latin typeface="Tw Cen MT" panose="020B0602020104020603" pitchFamily="34" charset="0"/>
            </a:endParaRPr>
          </a:p>
        </p:txBody>
      </p:sp>
      <p:sp>
        <p:nvSpPr>
          <p:cNvPr id="17" name="Slide Number Placeholder 1"/>
          <p:cNvSpPr>
            <a:spLocks noGrp="1"/>
          </p:cNvSpPr>
          <p:nvPr>
            <p:ph type="sldNum" sz="quarter" idx="12"/>
          </p:nvPr>
        </p:nvSpPr>
        <p:spPr>
          <a:xfrm>
            <a:off x="6553200" y="6356350"/>
            <a:ext cx="2133600" cy="365125"/>
          </a:xfrm>
        </p:spPr>
        <p:txBody>
          <a:bodyPr/>
          <a:lstStyle/>
          <a:p>
            <a:fld id="{D1FBF101-E3D0-453F-916D-C69125754B2C}" type="slidenum">
              <a:rPr lang="en-US" smtClean="0"/>
              <a:t>8</a:t>
            </a:fld>
            <a:endParaRPr lang="en-US" dirty="0"/>
          </a:p>
        </p:txBody>
      </p:sp>
      <p:sp>
        <p:nvSpPr>
          <p:cNvPr id="10" name="Rectangle 9"/>
          <p:cNvSpPr/>
          <p:nvPr/>
        </p:nvSpPr>
        <p:spPr>
          <a:xfrm>
            <a:off x="549564" y="1121308"/>
            <a:ext cx="8044871" cy="58477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panose="020B0604020202020204" pitchFamily="34" charset="0"/>
              <a:buChar char="•"/>
            </a:pPr>
            <a:r>
              <a:rPr lang="en-US" sz="2000" b="1" u="sng" dirty="0">
                <a:latin typeface="Tw Cen MT" panose="020B0602020104020603" pitchFamily="34" charset="0"/>
              </a:rPr>
              <a:t>Housing &amp; Market Strength</a:t>
            </a:r>
            <a:r>
              <a:rPr lang="en-US" sz="2000" b="1" dirty="0">
                <a:latin typeface="Tw Cen MT" panose="020B0602020104020603" pitchFamily="34" charset="0"/>
              </a:rPr>
              <a:t>: </a:t>
            </a:r>
            <a:r>
              <a:rPr lang="en-US" sz="2000" i="1" dirty="0">
                <a:latin typeface="Tw Cen MT" panose="020B0602020104020603" pitchFamily="34" charset="0"/>
              </a:rPr>
              <a:t>Have diversity in housing type, housing quality; remove blight; focus on retail and other development</a:t>
            </a:r>
          </a:p>
          <a:p>
            <a:pPr marL="285750" indent="-285750">
              <a:lnSpc>
                <a:spcPct val="110000"/>
              </a:lnSpc>
              <a:buFont typeface="Arial" panose="020B0604020202020204" pitchFamily="34" charset="0"/>
              <a:buChar char="•"/>
            </a:pPr>
            <a:endParaRPr lang="en-US" sz="2000" b="1" dirty="0">
              <a:latin typeface="Tw Cen MT" panose="020B0602020104020603" pitchFamily="34" charset="0"/>
            </a:endParaRPr>
          </a:p>
          <a:p>
            <a:pPr marL="285750" indent="-285750">
              <a:lnSpc>
                <a:spcPct val="110000"/>
              </a:lnSpc>
              <a:buFont typeface="Arial" panose="020B0604020202020204" pitchFamily="34" charset="0"/>
              <a:buChar char="•"/>
            </a:pPr>
            <a:r>
              <a:rPr lang="en-US" sz="2000" b="1" u="sng" dirty="0">
                <a:latin typeface="Tw Cen MT" panose="020B0602020104020603" pitchFamily="34" charset="0"/>
              </a:rPr>
              <a:t>Environmental Sustainability</a:t>
            </a:r>
            <a:r>
              <a:rPr lang="en-US" sz="2000" b="1" dirty="0">
                <a:latin typeface="Tw Cen MT" panose="020B0602020104020603" pitchFamily="34" charset="0"/>
              </a:rPr>
              <a:t>: </a:t>
            </a:r>
            <a:r>
              <a:rPr lang="en-US" sz="2000" i="1" dirty="0">
                <a:latin typeface="Tw Cen MT" panose="020B0602020104020603" pitchFamily="34" charset="0"/>
              </a:rPr>
              <a:t>Improve the natural environment</a:t>
            </a:r>
          </a:p>
          <a:p>
            <a:pPr marL="285750" indent="-285750">
              <a:lnSpc>
                <a:spcPct val="110000"/>
              </a:lnSpc>
              <a:buFont typeface="Arial" panose="020B0604020202020204" pitchFamily="34" charset="0"/>
              <a:buChar char="•"/>
            </a:pPr>
            <a:endParaRPr lang="en-US" sz="2000" b="1" dirty="0">
              <a:latin typeface="Tw Cen MT" panose="020B0602020104020603" pitchFamily="34" charset="0"/>
            </a:endParaRPr>
          </a:p>
          <a:p>
            <a:pPr marL="285750" indent="-285750">
              <a:lnSpc>
                <a:spcPct val="110000"/>
              </a:lnSpc>
              <a:buFont typeface="Arial" panose="020B0604020202020204" pitchFamily="34" charset="0"/>
              <a:buChar char="•"/>
            </a:pPr>
            <a:r>
              <a:rPr lang="en-US" sz="2000" b="1" u="sng" dirty="0">
                <a:latin typeface="Tw Cen MT" panose="020B0602020104020603" pitchFamily="34" charset="0"/>
              </a:rPr>
              <a:t>Transportation</a:t>
            </a:r>
            <a:r>
              <a:rPr lang="en-US" sz="2000" b="1" dirty="0">
                <a:latin typeface="Tw Cen MT" panose="020B0602020104020603" pitchFamily="34" charset="0"/>
              </a:rPr>
              <a:t>: </a:t>
            </a:r>
            <a:r>
              <a:rPr lang="en-US" sz="2000" i="1" dirty="0">
                <a:latin typeface="Tw Cen MT" panose="020B0602020104020603" pitchFamily="34" charset="0"/>
              </a:rPr>
              <a:t>Connect people to the places they need and want to go</a:t>
            </a:r>
          </a:p>
          <a:p>
            <a:pPr marL="285750" indent="-285750">
              <a:lnSpc>
                <a:spcPct val="110000"/>
              </a:lnSpc>
              <a:buFont typeface="Arial" panose="020B0604020202020204" pitchFamily="34" charset="0"/>
              <a:buChar char="•"/>
            </a:pPr>
            <a:endParaRPr lang="en-US" sz="2000" b="1" dirty="0">
              <a:latin typeface="Tw Cen MT" panose="020B0602020104020603" pitchFamily="34" charset="0"/>
            </a:endParaRPr>
          </a:p>
          <a:p>
            <a:pPr marL="285750" indent="-285750">
              <a:lnSpc>
                <a:spcPct val="110000"/>
              </a:lnSpc>
              <a:buFont typeface="Arial" panose="020B0604020202020204" pitchFamily="34" charset="0"/>
              <a:buChar char="•"/>
            </a:pPr>
            <a:r>
              <a:rPr lang="en-US" sz="2000" b="1" u="sng" dirty="0">
                <a:latin typeface="Tw Cen MT" panose="020B0602020104020603" pitchFamily="34" charset="0"/>
              </a:rPr>
              <a:t>Sanitation</a:t>
            </a:r>
            <a:r>
              <a:rPr lang="en-US" sz="2000" dirty="0">
                <a:latin typeface="Tw Cen MT" panose="020B0602020104020603" pitchFamily="34" charset="0"/>
              </a:rPr>
              <a:t>: </a:t>
            </a:r>
            <a:r>
              <a:rPr lang="en-US" sz="2000" i="1" dirty="0">
                <a:latin typeface="Tw Cen MT" panose="020B0602020104020603" pitchFamily="34" charset="0"/>
              </a:rPr>
              <a:t>Have clean sidewalks, vacant lots, alleys, and other areas</a:t>
            </a:r>
          </a:p>
          <a:p>
            <a:pPr marL="285750" indent="-285750">
              <a:lnSpc>
                <a:spcPct val="110000"/>
              </a:lnSpc>
              <a:buFont typeface="Arial" panose="020B0604020202020204" pitchFamily="34" charset="0"/>
              <a:buChar char="•"/>
            </a:pPr>
            <a:endParaRPr lang="en-US" sz="2000" b="1" dirty="0">
              <a:latin typeface="Tw Cen MT" panose="020B0602020104020603" pitchFamily="34" charset="0"/>
            </a:endParaRPr>
          </a:p>
          <a:p>
            <a:pPr marL="285750" indent="-285750">
              <a:lnSpc>
                <a:spcPct val="110000"/>
              </a:lnSpc>
              <a:buFont typeface="Arial" panose="020B0604020202020204" pitchFamily="34" charset="0"/>
              <a:buChar char="•"/>
            </a:pPr>
            <a:r>
              <a:rPr lang="en-US" sz="2000" b="1" u="sng" dirty="0">
                <a:latin typeface="Tw Cen MT" panose="020B0602020104020603" pitchFamily="34" charset="0"/>
              </a:rPr>
              <a:t>Improve Safety</a:t>
            </a:r>
            <a:r>
              <a:rPr lang="en-US" sz="2000" dirty="0">
                <a:latin typeface="Tw Cen MT" panose="020B0602020104020603" pitchFamily="34" charset="0"/>
              </a:rPr>
              <a:t>: </a:t>
            </a:r>
            <a:r>
              <a:rPr lang="en-US" sz="2000" i="1" dirty="0">
                <a:latin typeface="Tw Cen MT" panose="020B0602020104020603" pitchFamily="34" charset="0"/>
              </a:rPr>
              <a:t>Make people feel and be safe</a:t>
            </a:r>
          </a:p>
          <a:p>
            <a:pPr marL="285750" indent="-285750">
              <a:lnSpc>
                <a:spcPct val="110000"/>
              </a:lnSpc>
              <a:buFont typeface="Arial" panose="020B0604020202020204" pitchFamily="34" charset="0"/>
              <a:buChar char="•"/>
            </a:pPr>
            <a:endParaRPr lang="en-US" sz="2000" b="1" dirty="0">
              <a:latin typeface="Tw Cen MT" panose="020B0602020104020603" pitchFamily="34" charset="0"/>
            </a:endParaRPr>
          </a:p>
          <a:p>
            <a:pPr marL="285750" indent="-285750">
              <a:lnSpc>
                <a:spcPct val="110000"/>
              </a:lnSpc>
              <a:buFont typeface="Arial" panose="020B0604020202020204" pitchFamily="34" charset="0"/>
              <a:buChar char="•"/>
            </a:pPr>
            <a:r>
              <a:rPr lang="en-US" sz="2000" b="1" u="sng" dirty="0">
                <a:latin typeface="Tw Cen MT" panose="020B0602020104020603" pitchFamily="34" charset="0"/>
              </a:rPr>
              <a:t>Health and Wellness</a:t>
            </a:r>
            <a:r>
              <a:rPr lang="en-US" sz="2000" dirty="0">
                <a:latin typeface="Tw Cen MT" panose="020B0602020104020603" pitchFamily="34" charset="0"/>
              </a:rPr>
              <a:t>: </a:t>
            </a:r>
            <a:r>
              <a:rPr lang="en-US" sz="2000" i="1" dirty="0">
                <a:latin typeface="Tw Cen MT" panose="020B0602020104020603" pitchFamily="34" charset="0"/>
              </a:rPr>
              <a:t>Ensure there are places for people to recreate, play, and come together; provide better access to healthy foods</a:t>
            </a:r>
          </a:p>
          <a:p>
            <a:pPr marL="285750" indent="-285750">
              <a:lnSpc>
                <a:spcPct val="110000"/>
              </a:lnSpc>
              <a:buFont typeface="Arial" panose="020B0604020202020204" pitchFamily="34" charset="0"/>
              <a:buChar char="•"/>
            </a:pPr>
            <a:endParaRPr lang="en-US" sz="2000" b="1" dirty="0">
              <a:latin typeface="Tw Cen MT" panose="020B0602020104020603" pitchFamily="34" charset="0"/>
            </a:endParaRPr>
          </a:p>
          <a:p>
            <a:pPr marL="285750" indent="-285750">
              <a:lnSpc>
                <a:spcPct val="110000"/>
              </a:lnSpc>
              <a:buFont typeface="Arial" panose="020B0604020202020204" pitchFamily="34" charset="0"/>
              <a:buChar char="•"/>
            </a:pPr>
            <a:r>
              <a:rPr lang="en-US" sz="2000" b="1" u="sng" dirty="0">
                <a:latin typeface="Tw Cen MT" panose="020B0602020104020603" pitchFamily="34" charset="0"/>
              </a:rPr>
              <a:t>Economic Self-Sufficiency</a:t>
            </a:r>
            <a:r>
              <a:rPr lang="en-US" sz="2000" b="1" dirty="0">
                <a:latin typeface="Tw Cen MT" panose="020B0602020104020603" pitchFamily="34" charset="0"/>
              </a:rPr>
              <a:t>: </a:t>
            </a:r>
            <a:r>
              <a:rPr lang="en-US" sz="2000" i="1" dirty="0">
                <a:latin typeface="Tw Cen MT" panose="020B0602020104020603" pitchFamily="34" charset="0"/>
              </a:rPr>
              <a:t>Expand employment and workforce development opportunities</a:t>
            </a:r>
          </a:p>
          <a:p>
            <a:pPr>
              <a:lnSpc>
                <a:spcPct val="110000"/>
              </a:lnSpc>
            </a:pPr>
            <a:endParaRPr lang="en-US" sz="2000" b="1" dirty="0">
              <a:latin typeface="Tw Cen MT" panose="020B0602020104020603" pitchFamily="34" charset="0"/>
            </a:endParaRPr>
          </a:p>
        </p:txBody>
      </p:sp>
    </p:spTree>
    <p:extLst>
      <p:ext uri="{BB962C8B-B14F-4D97-AF65-F5344CB8AC3E}">
        <p14:creationId xmlns:p14="http://schemas.microsoft.com/office/powerpoint/2010/main" val="3815099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285750"/>
            <a:ext cx="8686800" cy="704850"/>
          </a:xfrm>
          <a:prstGeom prst="rect">
            <a:avLst/>
          </a:prstGeom>
          <a:solidFill>
            <a:srgbClr val="35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09600" y="272256"/>
            <a:ext cx="8305800" cy="718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b="1" dirty="0">
                <a:solidFill>
                  <a:schemeClr val="bg1"/>
                </a:solidFill>
                <a:latin typeface="Tw Cen MT" panose="020B0602020104020603" pitchFamily="34" charset="0"/>
              </a:rPr>
              <a:t>Implementation: Examples</a:t>
            </a:r>
            <a:endParaRPr lang="en-US" sz="3000" b="1" dirty="0">
              <a:solidFill>
                <a:schemeClr val="bg1"/>
              </a:solidFill>
              <a:latin typeface="Tw Cen MT" panose="020B0602020104020603" pitchFamily="34" charset="0"/>
            </a:endParaRPr>
          </a:p>
        </p:txBody>
      </p:sp>
      <p:sp>
        <p:nvSpPr>
          <p:cNvPr id="13" name="Rectangle 12"/>
          <p:cNvSpPr/>
          <p:nvPr/>
        </p:nvSpPr>
        <p:spPr>
          <a:xfrm>
            <a:off x="228600" y="272256"/>
            <a:ext cx="8686800" cy="6357144"/>
          </a:xfrm>
          <a:prstGeom prst="rect">
            <a:avLst/>
          </a:prstGeom>
          <a:noFill/>
          <a:ln w="76200">
            <a:solidFill>
              <a:srgbClr val="35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txBox="1">
            <a:spLocks/>
          </p:cNvSpPr>
          <p:nvPr/>
        </p:nvSpPr>
        <p:spPr>
          <a:xfrm>
            <a:off x="6535815" y="1219200"/>
            <a:ext cx="2362200" cy="17314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endParaRPr lang="en-US" sz="1800" dirty="0">
              <a:latin typeface="Tw Cen MT" panose="020B0602020104020603" pitchFamily="34" charset="0"/>
            </a:endParaRPr>
          </a:p>
        </p:txBody>
      </p:sp>
      <p:sp>
        <p:nvSpPr>
          <p:cNvPr id="17" name="Slide Number Placeholder 1"/>
          <p:cNvSpPr>
            <a:spLocks noGrp="1"/>
          </p:cNvSpPr>
          <p:nvPr>
            <p:ph type="sldNum" sz="quarter" idx="12"/>
          </p:nvPr>
        </p:nvSpPr>
        <p:spPr>
          <a:xfrm>
            <a:off x="6553200" y="6356350"/>
            <a:ext cx="2133600" cy="365125"/>
          </a:xfrm>
        </p:spPr>
        <p:txBody>
          <a:bodyPr/>
          <a:lstStyle/>
          <a:p>
            <a:fld id="{D1FBF101-E3D0-453F-916D-C69125754B2C}" type="slidenum">
              <a:rPr lang="en-US" smtClean="0"/>
              <a:t>9</a:t>
            </a:fld>
            <a:endParaRPr lang="en-US" dirty="0"/>
          </a:p>
        </p:txBody>
      </p:sp>
      <p:sp>
        <p:nvSpPr>
          <p:cNvPr id="10" name="Rectangle 9"/>
          <p:cNvSpPr/>
          <p:nvPr/>
        </p:nvSpPr>
        <p:spPr>
          <a:xfrm>
            <a:off x="3813050" y="1231317"/>
            <a:ext cx="4933175" cy="498348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10000"/>
              </a:lnSpc>
              <a:buFont typeface="Arial" panose="020B0604020202020204" pitchFamily="34" charset="0"/>
              <a:buChar char="•"/>
            </a:pPr>
            <a:r>
              <a:rPr lang="en-US" sz="1900" dirty="0">
                <a:latin typeface="Tw Cen MT" panose="020B0602020104020603" pitchFamily="34" charset="0"/>
              </a:rPr>
              <a:t>A community organization near Arlington Elementary, and faculty &amp; students at Fort Worthington, are adopting City-owned lots and turning them into a community/school gardens.</a:t>
            </a:r>
          </a:p>
          <a:p>
            <a:pPr>
              <a:lnSpc>
                <a:spcPct val="110000"/>
              </a:lnSpc>
            </a:pPr>
            <a:endParaRPr lang="en-US" sz="1900" dirty="0">
              <a:latin typeface="Tw Cen MT" panose="020B0602020104020603" pitchFamily="34" charset="0"/>
            </a:endParaRPr>
          </a:p>
          <a:p>
            <a:pPr>
              <a:lnSpc>
                <a:spcPct val="110000"/>
              </a:lnSpc>
            </a:pPr>
            <a:endParaRPr lang="en-US" sz="1900" dirty="0">
              <a:latin typeface="Tw Cen MT" panose="020B0602020104020603" pitchFamily="34" charset="0"/>
            </a:endParaRPr>
          </a:p>
          <a:p>
            <a:pPr>
              <a:lnSpc>
                <a:spcPct val="110000"/>
              </a:lnSpc>
            </a:pPr>
            <a:endParaRPr lang="en-US" sz="1900" dirty="0">
              <a:latin typeface="Tw Cen MT" panose="020B0602020104020603" pitchFamily="34" charset="0"/>
            </a:endParaRPr>
          </a:p>
          <a:p>
            <a:pPr marL="285750" indent="-285750">
              <a:lnSpc>
                <a:spcPct val="110000"/>
              </a:lnSpc>
              <a:buFont typeface="Arial" panose="020B0604020202020204" pitchFamily="34" charset="0"/>
              <a:buChar char="•"/>
            </a:pPr>
            <a:endParaRPr lang="en-US" sz="1900" dirty="0">
              <a:latin typeface="Tw Cen MT" panose="020B0602020104020603" pitchFamily="34" charset="0"/>
            </a:endParaRPr>
          </a:p>
          <a:p>
            <a:pPr marL="285750" indent="-285750">
              <a:lnSpc>
                <a:spcPct val="110000"/>
              </a:lnSpc>
              <a:buFont typeface="Arial" panose="020B0604020202020204" pitchFamily="34" charset="0"/>
              <a:buChar char="•"/>
            </a:pPr>
            <a:r>
              <a:rPr lang="en-US" sz="2000" dirty="0">
                <a:latin typeface="Tw Cen MT" panose="020B0602020104020603" pitchFamily="34" charset="0"/>
              </a:rPr>
              <a:t>INSPIRE and BRNI funding is implementing a new park master plan near Dorothy I. Height Elementary, which will include new lights, new playground equipment, and landscaping and beautification upgrades.</a:t>
            </a:r>
          </a:p>
          <a:p>
            <a:pPr>
              <a:lnSpc>
                <a:spcPct val="110000"/>
              </a:lnSpc>
            </a:pPr>
            <a:endParaRPr lang="en-US" sz="1900" dirty="0">
              <a:latin typeface="Tw Cen MT" panose="020B0602020104020603" pitchFamily="34"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8934"/>
          <a:stretch/>
        </p:blipFill>
        <p:spPr>
          <a:xfrm>
            <a:off x="472442" y="4160566"/>
            <a:ext cx="3096766" cy="2115094"/>
          </a:xfrm>
          <a:prstGeom prst="rect">
            <a:avLst/>
          </a:prstGeom>
        </p:spPr>
      </p:pic>
      <p:pic>
        <p:nvPicPr>
          <p:cNvPr id="14" name="Picture 2" descr="IMG_678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0" t="9838" r="1820"/>
          <a:stretch/>
        </p:blipFill>
        <p:spPr bwMode="auto">
          <a:xfrm>
            <a:off x="629562" y="1241340"/>
            <a:ext cx="2959608" cy="2005843"/>
          </a:xfrm>
          <a:prstGeom prst="rect">
            <a:avLst/>
          </a:prstGeom>
          <a:noFill/>
          <a:ln w="635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297371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14256</TotalTime>
  <Words>1370</Words>
  <Application>Microsoft Office PowerPoint</Application>
  <PresentationFormat>On-screen Show (4:3)</PresentationFormat>
  <Paragraphs>179</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Garamond</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Hayes, Chad</dc:creator>
  <cp:lastModifiedBy>Anderson, Marie McSweeney  (DOP)</cp:lastModifiedBy>
  <cp:revision>615</cp:revision>
  <cp:lastPrinted>2018-05-21T16:33:07Z</cp:lastPrinted>
  <dcterms:created xsi:type="dcterms:W3CDTF">2014-09-22T13:33:25Z</dcterms:created>
  <dcterms:modified xsi:type="dcterms:W3CDTF">2023-03-08T16:20:09Z</dcterms:modified>
</cp:coreProperties>
</file>